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22"/>
  </p:notesMasterIdLst>
  <p:handoutMasterIdLst>
    <p:handoutMasterId r:id="rId23"/>
  </p:handoutMasterIdLst>
  <p:sldIdLst>
    <p:sldId id="269" r:id="rId2"/>
    <p:sldId id="288" r:id="rId3"/>
    <p:sldId id="268" r:id="rId4"/>
    <p:sldId id="289" r:id="rId5"/>
    <p:sldId id="270" r:id="rId6"/>
    <p:sldId id="271" r:id="rId7"/>
    <p:sldId id="273" r:id="rId8"/>
    <p:sldId id="275" r:id="rId9"/>
    <p:sldId id="276" r:id="rId10"/>
    <p:sldId id="277" r:id="rId11"/>
    <p:sldId id="278" r:id="rId12"/>
    <p:sldId id="280" r:id="rId13"/>
    <p:sldId id="281" r:id="rId14"/>
    <p:sldId id="282" r:id="rId15"/>
    <p:sldId id="283" r:id="rId16"/>
    <p:sldId id="284" r:id="rId17"/>
    <p:sldId id="285" r:id="rId18"/>
    <p:sldId id="267" r:id="rId19"/>
    <p:sldId id="291" r:id="rId20"/>
    <p:sldId id="259" r:id="rId2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04" userDrawn="1">
          <p15:clr>
            <a:srgbClr val="A4A3A4"/>
          </p15:clr>
        </p15:guide>
        <p15:guide id="3" orient="horz" pos="4144" userDrawn="1">
          <p15:clr>
            <a:srgbClr val="A4A3A4"/>
          </p15:clr>
        </p15:guide>
        <p15:guide id="4" orient="horz" pos="3952" userDrawn="1">
          <p15:clr>
            <a:srgbClr val="A4A3A4"/>
          </p15:clr>
        </p15:guide>
        <p15:guide id="5" orient="horz" pos="1136" userDrawn="1">
          <p15:clr>
            <a:srgbClr val="A4A3A4"/>
          </p15:clr>
        </p15:guide>
        <p15:guide id="6" pos="3839" userDrawn="1">
          <p15:clr>
            <a:srgbClr val="A4A3A4"/>
          </p15:clr>
        </p15:guide>
        <p15:guide id="7" pos="191" userDrawn="1">
          <p15:clr>
            <a:srgbClr val="A4A3A4"/>
          </p15:clr>
        </p15:guide>
        <p15:guide id="8" pos="7486" userDrawn="1">
          <p15:clr>
            <a:srgbClr val="A4A3A4"/>
          </p15:clr>
        </p15:guide>
        <p15:guide id="9" pos="576" userDrawn="1">
          <p15:clr>
            <a:srgbClr val="A4A3A4"/>
          </p15:clr>
        </p15:guide>
        <p15:guide id="10" pos="710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p:cViewPr varScale="1">
        <p:scale>
          <a:sx n="101" d="100"/>
          <a:sy n="101" d="100"/>
        </p:scale>
        <p:origin x="150" y="276"/>
      </p:cViewPr>
      <p:guideLst>
        <p:guide orient="horz" pos="2160"/>
        <p:guide orient="horz" pos="304"/>
        <p:guide orient="horz" pos="4144"/>
        <p:guide orient="horz" pos="3952"/>
        <p:guide orient="horz" pos="1136"/>
        <p:guide pos="3839"/>
        <p:guide pos="191"/>
        <p:guide pos="7486"/>
        <p:guide pos="576"/>
        <p:guide pos="7102"/>
      </p:guideLst>
    </p:cSldViewPr>
  </p:slideViewPr>
  <p:notesTextViewPr>
    <p:cViewPr>
      <p:scale>
        <a:sx n="1" d="1"/>
        <a:sy n="1" d="1"/>
      </p:scale>
      <p:origin x="0" y="0"/>
    </p:cViewPr>
  </p:notesTextViewPr>
  <p:notesViewPr>
    <p:cSldViewPr showGuides="1">
      <p:cViewPr varScale="1">
        <p:scale>
          <a:sx n="76" d="100"/>
          <a:sy n="76" d="100"/>
        </p:scale>
        <p:origin x="16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4C6E1-AF92-4FB7-A013-0B520EBC30AE}" type="datetimeFigureOut">
              <a:rPr lang="en-US"/>
              <a:t>3/1/2025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0850-0874-4A61-99B4-D613C5E8D9EA}" type="datetimeFigureOut">
              <a:rPr lang="en-US"/>
              <a:t>3/1/2025</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1EC53-F507-411E-9ADC-FBCFECE09D3D}" type="slidenum">
              <a:rPr lang="en-US" smtClean="0"/>
              <a:t>20</a:t>
            </a:fld>
            <a:endParaRPr lang="en-US"/>
          </a:p>
        </p:txBody>
      </p:sp>
    </p:spTree>
    <p:extLst>
      <p:ext uri="{BB962C8B-B14F-4D97-AF65-F5344CB8AC3E}">
        <p14:creationId xmlns:p14="http://schemas.microsoft.com/office/powerpoint/2010/main" val="2908644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68246" y="1828800"/>
            <a:ext cx="9220200" cy="2147926"/>
          </a:xfrm>
        </p:spPr>
        <p:txBody>
          <a:bodyPr anchor="ctr">
            <a:normAutofit/>
          </a:bodyPr>
          <a:lstStyle>
            <a:lvl1pPr algn="ctr">
              <a:defRPr sz="4400" cap="all" normalizeH="0" baseline="0"/>
            </a:lvl1pPr>
          </a:lstStyle>
          <a:p>
            <a:r>
              <a:rPr lang="en-US" smtClean="0"/>
              <a:t>Click to edit Master title style</a:t>
            </a:r>
            <a:endParaRPr dirty="0"/>
          </a:p>
        </p:txBody>
      </p:sp>
      <p:sp>
        <p:nvSpPr>
          <p:cNvPr id="3" name="Subtitle 2"/>
          <p:cNvSpPr>
            <a:spLocks noGrp="1"/>
          </p:cNvSpPr>
          <p:nvPr>
            <p:ph type="subTitle" idx="1"/>
          </p:nvPr>
        </p:nvSpPr>
        <p:spPr>
          <a:xfrm>
            <a:off x="1468246" y="4063998"/>
            <a:ext cx="922020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2" indent="0" algn="ctr">
              <a:buNone/>
              <a:defRPr>
                <a:solidFill>
                  <a:schemeClr val="tx1">
                    <a:tint val="75000"/>
                  </a:schemeClr>
                </a:solidFill>
              </a:defRPr>
            </a:lvl5pPr>
            <a:lvl6pPr marL="3047466"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B9B9059-F1D6-41D0-95CF-D21CAA096B3A}" type="datetimeFigureOut">
              <a:rPr lang="en-US" smtClean="0"/>
              <a:pPr/>
              <a:t>3/1/2025</a:t>
            </a:fld>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21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orient="horz" pos="2160" userDrawn="1">
          <p15:clr>
            <a:srgbClr val="FBAE40"/>
          </p15:clr>
        </p15:guide>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smtClean="0"/>
              <a:t>Click to edit Master title style</a:t>
            </a:r>
            <a:endParaRPr/>
          </a:p>
        </p:txBody>
      </p:sp>
      <p:sp>
        <p:nvSpPr>
          <p:cNvPr id="9" name="Rectangle 8"/>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Picture Placeholder 2" descr="An empty placeholder to add an image. Click on the placeholder and select the image that you wish to add."/>
          <p:cNvSpPr>
            <a:spLocks noGrp="1"/>
          </p:cNvSpPr>
          <p:nvPr>
            <p:ph type="pic" idx="1"/>
          </p:nvPr>
        </p:nvSpPr>
        <p:spPr>
          <a:xfrm>
            <a:off x="507869" y="482602"/>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B9B9059-F1D6-41D0-95CF-D21CAA096B3A}" type="datetimeFigureOut">
              <a:rPr lang="en-US" smtClean="0"/>
              <a:pPr/>
              <a:t>3/1/2025</a:t>
            </a:fld>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315074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B9B9059-F1D6-41D0-95CF-D21CAA096B3A}" type="datetimeFigureOut">
              <a:rPr lang="en-US" smtClean="0"/>
              <a:t>3/1/2025</a:t>
            </a:fld>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215347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0043" y="685800"/>
            <a:ext cx="1843982" cy="558800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914163" y="685800"/>
            <a:ext cx="9040045" cy="5588002"/>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B9B9059-F1D6-41D0-95CF-D21CAA096B3A}" type="datetimeFigureOut">
              <a:rPr lang="en-US" smtClean="0"/>
              <a:t>3/1/2025</a:t>
            </a:fld>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199176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p>
            <a:r>
              <a:rPr lang="en-US" smtClean="0"/>
              <a:t>Click to edit Master title style</a:t>
            </a:r>
            <a:endParaRPr/>
          </a:p>
        </p:txBody>
      </p:sp>
      <p:sp>
        <p:nvSpPr>
          <p:cNvPr id="3" name="Content Placeholder 2"/>
          <p:cNvSpPr>
            <a:spLocks noGrp="1"/>
          </p:cNvSpPr>
          <p:nvPr>
            <p:ph idx="1"/>
          </p:nvPr>
        </p:nvSpPr>
        <p:spPr>
          <a:xfrm>
            <a:off x="914163" y="1803401"/>
            <a:ext cx="10360501" cy="4470400"/>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B9B9059-F1D6-41D0-95CF-D21CAA096B3A}" type="datetimeFigureOut">
              <a:rPr lang="en-US" smtClean="0"/>
              <a:t>3/1/2025</a:t>
            </a:fld>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226430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8883" y="1524002"/>
            <a:ext cx="9751060" cy="1992597"/>
          </a:xfrm>
        </p:spPr>
        <p:txBody>
          <a:bodyPr anchor="b" anchorCtr="0">
            <a:noAutofit/>
          </a:bodyPr>
          <a:lstStyle>
            <a:lvl1pPr algn="ctr">
              <a:defRPr sz="4400" b="0" cap="all" baseline="0"/>
            </a:lvl1pPr>
          </a:lstStyle>
          <a:p>
            <a:r>
              <a:rPr lang="en-US" smtClean="0"/>
              <a:t>Click to edit Master title style</a:t>
            </a:r>
            <a:endParaRPr/>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2" indent="0">
              <a:buNone/>
              <a:defRPr sz="1900">
                <a:solidFill>
                  <a:schemeClr val="tx1">
                    <a:tint val="75000"/>
                  </a:schemeClr>
                </a:solidFill>
              </a:defRPr>
            </a:lvl5pPr>
            <a:lvl6pPr marL="3047466"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B9B9059-F1D6-41D0-95CF-D21CAA096B3A}" type="datetimeFigureOut">
              <a:rPr lang="en-US" smtClean="0"/>
              <a:t>3/1/2025</a:t>
            </a:fld>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363890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p>
            <a:r>
              <a:rPr lang="en-US" smtClean="0"/>
              <a:t>Click to edit Master title style</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B9B9059-F1D6-41D0-95CF-D21CAA096B3A}" type="datetimeFigureOut">
              <a:rPr lang="en-US" smtClean="0"/>
              <a:t>3/1/2025</a:t>
            </a:fld>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14065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B9B9059-F1D6-41D0-95CF-D21CAA096B3A}" type="datetimeFigureOut">
              <a:rPr lang="en-US" smtClean="0"/>
              <a:t>3/1/2025</a:t>
            </a:fld>
            <a:endParaRPr lang="en-US"/>
          </a:p>
        </p:txBody>
      </p:sp>
      <p:sp>
        <p:nvSpPr>
          <p:cNvPr id="9" name="Slide Number Placeholder 8"/>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356168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3B9B9059-F1D6-41D0-95CF-D21CAA096B3A}" type="datetimeFigureOut">
              <a:rPr lang="en-US" smtClean="0"/>
              <a:t>3/1/2025</a:t>
            </a:fld>
            <a:endParaRPr lang="en-US"/>
          </a:p>
        </p:txBody>
      </p:sp>
      <p:sp>
        <p:nvSpPr>
          <p:cNvPr id="5" name="Slide Number Placeholder 4"/>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246968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3B9B9059-F1D6-41D0-95CF-D21CAA096B3A}" type="datetimeFigureOut">
              <a:rPr lang="en-US" smtClean="0"/>
              <a:pPr/>
              <a:t>3/1/2025</a:t>
            </a:fld>
            <a:endParaRPr lang="en-US"/>
          </a:p>
        </p:txBody>
      </p:sp>
      <p:sp>
        <p:nvSpPr>
          <p:cNvPr id="4" name="Slide Number Placeholder 3"/>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188034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smtClean="0"/>
              <a:t>Click to edit Master title style</a:t>
            </a:r>
            <a:endParaRPr/>
          </a:p>
        </p:txBody>
      </p:sp>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Content Placeholder 2"/>
          <p:cNvSpPr>
            <a:spLocks noGrp="1"/>
          </p:cNvSpPr>
          <p:nvPr>
            <p:ph idx="1"/>
          </p:nvPr>
        </p:nvSpPr>
        <p:spPr bwMode="white">
          <a:xfrm>
            <a:off x="507868" y="482602"/>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B9B9059-F1D6-41D0-95CF-D21CAA096B3A}" type="datetimeFigureOut">
              <a:rPr lang="en-US" smtClean="0"/>
              <a:pPr/>
              <a:t>3/1/2025</a:t>
            </a:fld>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276831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99134" y="1905000"/>
            <a:ext cx="5180251" cy="1727200"/>
          </a:xfrm>
        </p:spPr>
        <p:txBody>
          <a:bodyPr anchor="b" anchorCtr="0">
            <a:normAutofit/>
          </a:bodyPr>
          <a:lstStyle>
            <a:lvl1pPr algn="l">
              <a:defRPr sz="3200" b="0"/>
            </a:lvl1pPr>
          </a:lstStyle>
          <a:p>
            <a:r>
              <a:rPr lang="en-US" smtClean="0"/>
              <a:t>Click to edit Master title style</a:t>
            </a:r>
            <a:endParaRPr/>
          </a:p>
        </p:txBody>
      </p:sp>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Picture Placeholder 2" descr="An empty placeholder to add an image. Click on the placeholder and select the image that you wish to add."/>
          <p:cNvSpPr>
            <a:spLocks noGrp="1"/>
          </p:cNvSpPr>
          <p:nvPr>
            <p:ph type="pic" idx="1"/>
          </p:nvPr>
        </p:nvSpPr>
        <p:spPr>
          <a:xfrm>
            <a:off x="507870"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6399134"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B9B9059-F1D6-41D0-95CF-D21CAA096B3A}" type="datetimeFigureOut">
              <a:rPr lang="en-US" smtClean="0"/>
              <a:pPr/>
              <a:t>3/1/2025</a:t>
            </a:fld>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44899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3" y="482600"/>
            <a:ext cx="10360501" cy="1219200"/>
          </a:xfrm>
          <a:prstGeom prst="rect">
            <a:avLst/>
          </a:prstGeom>
          <a:effectLst/>
        </p:spPr>
        <p:txBody>
          <a:bodyPr vert="horz" lIns="121899" tIns="60949" rIns="121899" bIns="60949"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914163" y="1803401"/>
            <a:ext cx="10360501"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914163"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smtClean="0"/>
              <a:pPr/>
              <a:t>3/1/2025</a:t>
            </a:fld>
            <a:endParaRPr lang="en-US"/>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lang="en-US" smtClean="0"/>
              <a:pPr/>
              <a:t>‹#›</a:t>
            </a:fld>
            <a:endParaRPr lang="en-US"/>
          </a:p>
        </p:txBody>
      </p:sp>
    </p:spTree>
    <p:extLst>
      <p:ext uri="{BB962C8B-B14F-4D97-AF65-F5344CB8AC3E}">
        <p14:creationId xmlns:p14="http://schemas.microsoft.com/office/powerpoint/2010/main" val="429948849"/>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2" algn="l" defTabSz="1218987" rtl="0" eaLnBrk="1" latinLnBrk="0" hangingPunct="1">
        <a:defRPr sz="2400" kern="1200">
          <a:solidFill>
            <a:schemeClr val="tx1"/>
          </a:solidFill>
          <a:latin typeface="+mn-lt"/>
          <a:ea typeface="+mn-ea"/>
          <a:cs typeface="+mn-cs"/>
        </a:defRPr>
      </a:lvl5pPr>
      <a:lvl6pPr marL="3047466"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49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893"/>
            <a:ext cx="12188825" cy="6856214"/>
          </a:xfrm>
          <a:prstGeom prst="rect">
            <a:avLst/>
          </a:prstGeom>
        </p:spPr>
      </p:pic>
    </p:spTree>
    <p:extLst>
      <p:ext uri="{BB962C8B-B14F-4D97-AF65-F5344CB8AC3E}">
        <p14:creationId xmlns:p14="http://schemas.microsoft.com/office/powerpoint/2010/main" val="336698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188825" cy="6858000"/>
          </a:xfrm>
          <a:prstGeom prst="rect">
            <a:avLst/>
          </a:prstGeom>
        </p:spPr>
      </p:pic>
    </p:spTree>
    <p:extLst>
      <p:ext uri="{BB962C8B-B14F-4D97-AF65-F5344CB8AC3E}">
        <p14:creationId xmlns:p14="http://schemas.microsoft.com/office/powerpoint/2010/main" val="347843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32212" y="381000"/>
            <a:ext cx="4512774" cy="830997"/>
          </a:xfrm>
          <a:prstGeom prst="rect">
            <a:avLst/>
          </a:prstGeom>
        </p:spPr>
        <p:txBody>
          <a:bodyPr wrap="none">
            <a:spAutoFit/>
          </a:bodyPr>
          <a:lstStyle/>
          <a:p>
            <a:r>
              <a:rPr lang="en-US" sz="4800" dirty="0"/>
              <a:t>Living </a:t>
            </a:r>
            <a:r>
              <a:rPr lang="en-US" sz="4800" dirty="0" smtClean="0"/>
              <a:t>In Hope</a:t>
            </a:r>
            <a:r>
              <a:rPr lang="en-US" sz="4800" dirty="0" smtClean="0"/>
              <a:t> </a:t>
            </a:r>
            <a:endParaRPr lang="en-US" sz="4800" dirty="0"/>
          </a:p>
        </p:txBody>
      </p:sp>
      <p:sp>
        <p:nvSpPr>
          <p:cNvPr id="2" name="Rectangle 1"/>
          <p:cNvSpPr/>
          <p:nvPr/>
        </p:nvSpPr>
        <p:spPr>
          <a:xfrm>
            <a:off x="2055812" y="2133600"/>
            <a:ext cx="8151813" cy="2308324"/>
          </a:xfrm>
          <a:prstGeom prst="rect">
            <a:avLst/>
          </a:prstGeom>
        </p:spPr>
        <p:txBody>
          <a:bodyPr wrap="square">
            <a:spAutoFit/>
          </a:bodyPr>
          <a:lstStyle/>
          <a:p>
            <a:pPr algn="ctr"/>
            <a:r>
              <a:rPr lang="en-US" sz="4800" dirty="0"/>
              <a:t>To live without hope is to cease to live </a:t>
            </a:r>
            <a:endParaRPr lang="en-US" sz="4800" dirty="0" smtClean="0"/>
          </a:p>
          <a:p>
            <a:pPr algn="ctr"/>
            <a:r>
              <a:rPr lang="en-US" sz="4800" dirty="0" smtClean="0"/>
              <a:t>Fyodor </a:t>
            </a:r>
            <a:r>
              <a:rPr lang="en-US" sz="4800" dirty="0"/>
              <a:t>Dostoevsky</a:t>
            </a:r>
          </a:p>
        </p:txBody>
      </p:sp>
    </p:spTree>
    <p:extLst>
      <p:ext uri="{BB962C8B-B14F-4D97-AF65-F5344CB8AC3E}">
        <p14:creationId xmlns:p14="http://schemas.microsoft.com/office/powerpoint/2010/main" val="203271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6612" y="228600"/>
            <a:ext cx="10515600" cy="6863417"/>
          </a:xfrm>
          <a:prstGeom prst="rect">
            <a:avLst/>
          </a:prstGeom>
        </p:spPr>
        <p:txBody>
          <a:bodyPr wrap="square">
            <a:spAutoFit/>
          </a:bodyPr>
          <a:lstStyle/>
          <a:p>
            <a:r>
              <a:rPr lang="en-US" sz="4000" dirty="0"/>
              <a:t>Hope, for Paul, meant the ultimate blessings that await us in Heaven. Hope is the end game toward which faith points us. Hope keeps us going even in the darkest hours. </a:t>
            </a:r>
            <a:r>
              <a:rPr lang="en-US" sz="4000" u="sng" dirty="0"/>
              <a:t>It is the internal reality of a future that is completely real to one who has experienced Jesus Christ in his or her life. </a:t>
            </a:r>
            <a:r>
              <a:rPr lang="en-US" sz="4000" dirty="0"/>
              <a:t>Hope drives us forward and keeps us from being too bogged down in the here and now.</a:t>
            </a:r>
          </a:p>
          <a:p>
            <a:endParaRPr lang="en-US" sz="4000" dirty="0"/>
          </a:p>
        </p:txBody>
      </p:sp>
    </p:spTree>
    <p:extLst>
      <p:ext uri="{BB962C8B-B14F-4D97-AF65-F5344CB8AC3E}">
        <p14:creationId xmlns:p14="http://schemas.microsoft.com/office/powerpoint/2010/main" val="365401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1012" y="1447800"/>
            <a:ext cx="8151813" cy="5016758"/>
          </a:xfrm>
          <a:prstGeom prst="rect">
            <a:avLst/>
          </a:prstGeom>
        </p:spPr>
        <p:txBody>
          <a:bodyPr wrap="square">
            <a:spAutoFit/>
          </a:bodyPr>
          <a:lstStyle/>
          <a:p>
            <a:pPr algn="ctr"/>
            <a:r>
              <a:rPr lang="en-US" sz="4000" dirty="0"/>
              <a:t>God is the source of real hope </a:t>
            </a:r>
            <a:endParaRPr lang="en-US" sz="4000" dirty="0" smtClean="0"/>
          </a:p>
          <a:p>
            <a:pPr algn="ctr"/>
            <a:endParaRPr lang="en-US" sz="4000" dirty="0"/>
          </a:p>
          <a:p>
            <a:pPr algn="ctr"/>
            <a:r>
              <a:rPr lang="en-US" sz="4000" dirty="0" smtClean="0"/>
              <a:t>May </a:t>
            </a:r>
            <a:r>
              <a:rPr lang="en-US" sz="4000" dirty="0"/>
              <a:t>the God of hope fill you with all joy and peace as you trust in him, so that you may overflow with hope by the power of the Holy </a:t>
            </a:r>
            <a:r>
              <a:rPr lang="en-US" sz="4000" dirty="0" smtClean="0"/>
              <a:t>Spirit.</a:t>
            </a:r>
          </a:p>
          <a:p>
            <a:pPr algn="ctr"/>
            <a:r>
              <a:rPr lang="en-US" sz="4000" dirty="0" smtClean="0"/>
              <a:t>Rom </a:t>
            </a:r>
            <a:r>
              <a:rPr lang="en-US" sz="4000" dirty="0"/>
              <a:t>15:13 </a:t>
            </a:r>
          </a:p>
        </p:txBody>
      </p:sp>
      <p:sp>
        <p:nvSpPr>
          <p:cNvPr id="3" name="Rectangle 2"/>
          <p:cNvSpPr/>
          <p:nvPr/>
        </p:nvSpPr>
        <p:spPr>
          <a:xfrm>
            <a:off x="3732212" y="381000"/>
            <a:ext cx="4512774" cy="830997"/>
          </a:xfrm>
          <a:prstGeom prst="rect">
            <a:avLst/>
          </a:prstGeom>
        </p:spPr>
        <p:txBody>
          <a:bodyPr wrap="none">
            <a:spAutoFit/>
          </a:bodyPr>
          <a:lstStyle/>
          <a:p>
            <a:r>
              <a:rPr lang="en-US" sz="4800" dirty="0"/>
              <a:t>Living </a:t>
            </a:r>
            <a:r>
              <a:rPr lang="en-US" sz="4800" dirty="0" smtClean="0"/>
              <a:t>In Hope</a:t>
            </a:r>
            <a:r>
              <a:rPr lang="en-US" sz="4800" dirty="0" smtClean="0"/>
              <a:t> </a:t>
            </a:r>
            <a:endParaRPr lang="en-US" sz="4800" dirty="0"/>
          </a:p>
        </p:txBody>
      </p:sp>
    </p:spTree>
    <p:extLst>
      <p:ext uri="{BB962C8B-B14F-4D97-AF65-F5344CB8AC3E}">
        <p14:creationId xmlns:p14="http://schemas.microsoft.com/office/powerpoint/2010/main" val="51298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0012" y="1524000"/>
            <a:ext cx="8763000" cy="4401205"/>
          </a:xfrm>
          <a:prstGeom prst="rect">
            <a:avLst/>
          </a:prstGeom>
        </p:spPr>
        <p:txBody>
          <a:bodyPr wrap="square">
            <a:spAutoFit/>
          </a:bodyPr>
          <a:lstStyle/>
          <a:p>
            <a:pPr algn="ctr"/>
            <a:r>
              <a:rPr lang="en-US" sz="4000" dirty="0"/>
              <a:t>Hope for the future </a:t>
            </a:r>
            <a:endParaRPr lang="en-US" sz="4000" dirty="0" smtClean="0"/>
          </a:p>
          <a:p>
            <a:pPr algn="ctr"/>
            <a:endParaRPr lang="en-US" sz="4000" dirty="0"/>
          </a:p>
          <a:p>
            <a:pPr algn="ctr"/>
            <a:r>
              <a:rPr lang="en-US" sz="4000" dirty="0" smtClean="0"/>
              <a:t>while </a:t>
            </a:r>
            <a:r>
              <a:rPr lang="en-US" sz="4000" dirty="0"/>
              <a:t>we wait for the blessed hope – the glorious appearing of our great God and </a:t>
            </a:r>
            <a:r>
              <a:rPr lang="en-US" sz="4000" dirty="0" err="1"/>
              <a:t>Saviour</a:t>
            </a:r>
            <a:r>
              <a:rPr lang="en-US" sz="4000" dirty="0"/>
              <a:t>, Jesus Christ </a:t>
            </a:r>
            <a:endParaRPr lang="en-US" sz="4000" dirty="0" smtClean="0"/>
          </a:p>
          <a:p>
            <a:pPr algn="ctr"/>
            <a:r>
              <a:rPr lang="en-US" sz="4000" dirty="0" smtClean="0"/>
              <a:t>Titus </a:t>
            </a:r>
            <a:r>
              <a:rPr lang="en-US" sz="4000" dirty="0"/>
              <a:t>2: </a:t>
            </a:r>
            <a:r>
              <a:rPr lang="en-US" sz="4000" dirty="0" smtClean="0"/>
              <a:t>13</a:t>
            </a:r>
            <a:endParaRPr lang="en-US" sz="4000" dirty="0"/>
          </a:p>
        </p:txBody>
      </p:sp>
      <p:sp>
        <p:nvSpPr>
          <p:cNvPr id="3" name="Rectangle 2"/>
          <p:cNvSpPr/>
          <p:nvPr/>
        </p:nvSpPr>
        <p:spPr>
          <a:xfrm>
            <a:off x="3732212" y="381000"/>
            <a:ext cx="4512774" cy="830997"/>
          </a:xfrm>
          <a:prstGeom prst="rect">
            <a:avLst/>
          </a:prstGeom>
        </p:spPr>
        <p:txBody>
          <a:bodyPr wrap="none">
            <a:spAutoFit/>
          </a:bodyPr>
          <a:lstStyle/>
          <a:p>
            <a:r>
              <a:rPr lang="en-US" sz="4800" dirty="0"/>
              <a:t>Living </a:t>
            </a:r>
            <a:r>
              <a:rPr lang="en-US" sz="4800" dirty="0" smtClean="0"/>
              <a:t>In Hope</a:t>
            </a:r>
            <a:r>
              <a:rPr lang="en-US" sz="4800" dirty="0" smtClean="0"/>
              <a:t> </a:t>
            </a:r>
            <a:endParaRPr lang="en-US" sz="4800" dirty="0"/>
          </a:p>
        </p:txBody>
      </p:sp>
    </p:spTree>
    <p:extLst>
      <p:ext uri="{BB962C8B-B14F-4D97-AF65-F5344CB8AC3E}">
        <p14:creationId xmlns:p14="http://schemas.microsoft.com/office/powerpoint/2010/main" val="197960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03612" y="381000"/>
            <a:ext cx="5001690" cy="830997"/>
          </a:xfrm>
          <a:prstGeom prst="rect">
            <a:avLst/>
          </a:prstGeom>
        </p:spPr>
        <p:txBody>
          <a:bodyPr wrap="none">
            <a:spAutoFit/>
          </a:bodyPr>
          <a:lstStyle/>
          <a:p>
            <a:r>
              <a:rPr lang="en-US" sz="4800" dirty="0"/>
              <a:t>Living </a:t>
            </a:r>
            <a:r>
              <a:rPr lang="en-US" sz="4800" dirty="0" smtClean="0"/>
              <a:t>with Love </a:t>
            </a:r>
            <a:endParaRPr lang="en-US" sz="4800" dirty="0"/>
          </a:p>
        </p:txBody>
      </p:sp>
      <p:sp>
        <p:nvSpPr>
          <p:cNvPr id="4" name="Rectangle 3"/>
          <p:cNvSpPr/>
          <p:nvPr/>
        </p:nvSpPr>
        <p:spPr>
          <a:xfrm>
            <a:off x="989012" y="1447800"/>
            <a:ext cx="10363200" cy="5078313"/>
          </a:xfrm>
          <a:prstGeom prst="rect">
            <a:avLst/>
          </a:prstGeom>
        </p:spPr>
        <p:txBody>
          <a:bodyPr wrap="square">
            <a:spAutoFit/>
          </a:bodyPr>
          <a:lstStyle/>
          <a:p>
            <a:pPr algn="ctr"/>
            <a:r>
              <a:rPr lang="en-US" sz="3600" dirty="0"/>
              <a:t>Love must be the priority </a:t>
            </a:r>
            <a:endParaRPr lang="en-US" sz="3600" dirty="0" smtClean="0"/>
          </a:p>
          <a:p>
            <a:pPr algn="ctr"/>
            <a:endParaRPr lang="en-US" sz="3600" dirty="0"/>
          </a:p>
          <a:p>
            <a:pPr algn="ctr"/>
            <a:r>
              <a:rPr lang="en-US" sz="3600" dirty="0" smtClean="0"/>
              <a:t>If </a:t>
            </a:r>
            <a:r>
              <a:rPr lang="en-US" sz="3600" dirty="0"/>
              <a:t>I speak in the tongues of men and of angels, but have not love, I am only a resounding gong or a clanging cymbal. If I have the gift of prophecy and can fathom all mysteries and all knowledge, and if I have a faith that can move mountains, but have not love, I am nothing.</a:t>
            </a:r>
          </a:p>
        </p:txBody>
      </p:sp>
    </p:spTree>
    <p:extLst>
      <p:ext uri="{BB962C8B-B14F-4D97-AF65-F5344CB8AC3E}">
        <p14:creationId xmlns:p14="http://schemas.microsoft.com/office/powerpoint/2010/main" val="172546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6612" y="685800"/>
            <a:ext cx="10896600" cy="5509200"/>
          </a:xfrm>
          <a:prstGeom prst="rect">
            <a:avLst/>
          </a:prstGeom>
        </p:spPr>
        <p:txBody>
          <a:bodyPr wrap="square">
            <a:spAutoFit/>
          </a:bodyPr>
          <a:lstStyle/>
          <a:p>
            <a:r>
              <a:rPr lang="en-US" sz="3200" dirty="0"/>
              <a:t>For Paul, love was not just an emotional feeling. It was an attitude of heart and mind that directed the actions and attitude of believers toward each other and the world around them. It was faith and hope acted out.</a:t>
            </a:r>
          </a:p>
          <a:p>
            <a:endParaRPr lang="en-US" sz="3200" dirty="0"/>
          </a:p>
          <a:p>
            <a:r>
              <a:rPr lang="en-US" sz="3200" dirty="0"/>
              <a:t>Of these three, Paul says that love is the greatest of the three. Why does Paul say this? I</a:t>
            </a:r>
            <a:r>
              <a:rPr lang="en-US" sz="3200" dirty="0" smtClean="0"/>
              <a:t>t </a:t>
            </a:r>
            <a:r>
              <a:rPr lang="en-US" sz="3200" dirty="0"/>
              <a:t>is because love completes and fulfills the practice of faith and the reality of hope.</a:t>
            </a:r>
          </a:p>
          <a:p>
            <a:endParaRPr lang="en-US" sz="3200" dirty="0"/>
          </a:p>
        </p:txBody>
      </p:sp>
    </p:spTree>
    <p:extLst>
      <p:ext uri="{BB962C8B-B14F-4D97-AF65-F5344CB8AC3E}">
        <p14:creationId xmlns:p14="http://schemas.microsoft.com/office/powerpoint/2010/main" val="140604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812" y="304800"/>
            <a:ext cx="10668000" cy="6124754"/>
          </a:xfrm>
          <a:prstGeom prst="rect">
            <a:avLst/>
          </a:prstGeom>
        </p:spPr>
        <p:txBody>
          <a:bodyPr wrap="square">
            <a:spAutoFit/>
          </a:bodyPr>
          <a:lstStyle/>
          <a:p>
            <a:endParaRPr lang="en-US" sz="2800" dirty="0"/>
          </a:p>
          <a:p>
            <a:r>
              <a:rPr lang="en-US" sz="2800" dirty="0"/>
              <a:t>Love is the demonstration that faith is active in our lives, because love was the hallmark of the life of Jesus. When we love we are letting our faith in Christ demonstrate His love flowing through us. Our hope is for a world without sin, anger, tears, and heartbreak. In other words we hope for a world dominated by love. When we love now, we demonstrate the reality of hope in our hearts.</a:t>
            </a:r>
          </a:p>
          <a:p>
            <a:endParaRPr lang="en-US" sz="2800" dirty="0"/>
          </a:p>
          <a:p>
            <a:r>
              <a:rPr lang="en-US" sz="2800" dirty="0"/>
              <a:t>It is important what and in whom we believe. It is critical to have a true hope for our future with Christ. But love undergirds and validates both faith and hope. We cannot speak meaningfully about faith and hope unless we practice love.</a:t>
            </a:r>
          </a:p>
        </p:txBody>
      </p:sp>
    </p:spTree>
    <p:extLst>
      <p:ext uri="{BB962C8B-B14F-4D97-AF65-F5344CB8AC3E}">
        <p14:creationId xmlns:p14="http://schemas.microsoft.com/office/powerpoint/2010/main" val="49342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893"/>
            <a:ext cx="12188825" cy="6856214"/>
          </a:xfrm>
          <a:prstGeom prst="rect">
            <a:avLst/>
          </a:prstGeom>
        </p:spPr>
      </p:pic>
    </p:spTree>
    <p:extLst>
      <p:ext uri="{BB962C8B-B14F-4D97-AF65-F5344CB8AC3E}">
        <p14:creationId xmlns:p14="http://schemas.microsoft.com/office/powerpoint/2010/main" val="73202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2812" y="1371600"/>
            <a:ext cx="10360501" cy="4470400"/>
          </a:xfrm>
        </p:spPr>
        <p:txBody>
          <a:bodyPr>
            <a:normAutofit/>
          </a:bodyPr>
          <a:lstStyle/>
          <a:p>
            <a:pPr marL="0" indent="0" algn="ctr">
              <a:buNone/>
            </a:pPr>
            <a:r>
              <a:rPr lang="en-US" sz="5400" b="1" dirty="0" smtClean="0"/>
              <a:t> </a:t>
            </a:r>
          </a:p>
          <a:p>
            <a:pPr marL="0" indent="0" algn="ctr">
              <a:buNone/>
            </a:pPr>
            <a:r>
              <a:rPr lang="en-US" sz="5400" b="1" dirty="0" smtClean="0"/>
              <a:t>THE HUMAN BODY CAN’T SURVIVE 3 MINUTES WITHOUT AIR, 3 DAYS WITHOUT WATER, AND 3 WEEKS WITHOUT FOOD.</a:t>
            </a:r>
            <a:endParaRPr lang="en-US" sz="5400" b="1" dirty="0"/>
          </a:p>
        </p:txBody>
      </p:sp>
      <p:sp>
        <p:nvSpPr>
          <p:cNvPr id="4" name="TextBox 3"/>
          <p:cNvSpPr txBox="1"/>
          <p:nvPr/>
        </p:nvSpPr>
        <p:spPr>
          <a:xfrm>
            <a:off x="1903412" y="651212"/>
            <a:ext cx="8153400" cy="1015663"/>
          </a:xfrm>
          <a:prstGeom prst="rect">
            <a:avLst/>
          </a:prstGeom>
          <a:noFill/>
          <a:ln>
            <a:solidFill>
              <a:schemeClr val="bg2"/>
            </a:solidFill>
          </a:ln>
        </p:spPr>
        <p:txBody>
          <a:bodyPr wrap="square" rtlCol="0" anchor="ctr" anchorCtr="1">
            <a:spAutoFit/>
          </a:bodyPr>
          <a:lstStyle/>
          <a:p>
            <a:r>
              <a:rPr lang="en-US" sz="6000" b="1" dirty="0" smtClean="0"/>
              <a:t>SURVIVAL RULES OF 3</a:t>
            </a:r>
            <a:endParaRPr lang="en-US" sz="6000" b="1" dirty="0" smtClean="0"/>
          </a:p>
        </p:txBody>
      </p:sp>
    </p:spTree>
    <p:extLst>
      <p:ext uri="{BB962C8B-B14F-4D97-AF65-F5344CB8AC3E}">
        <p14:creationId xmlns:p14="http://schemas.microsoft.com/office/powerpoint/2010/main" val="227393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7612" y="1295400"/>
            <a:ext cx="10818813" cy="3785652"/>
          </a:xfrm>
          <a:prstGeom prst="rect">
            <a:avLst/>
          </a:prstGeom>
        </p:spPr>
        <p:txBody>
          <a:bodyPr wrap="square">
            <a:spAutoFit/>
          </a:bodyPr>
          <a:lstStyle/>
          <a:p>
            <a:r>
              <a:rPr lang="en-US" sz="4800" dirty="0" smtClean="0">
                <a:latin typeface="Georgia" panose="02040502050405020303" pitchFamily="18" charset="0"/>
              </a:rPr>
              <a:t>• </a:t>
            </a:r>
            <a:r>
              <a:rPr lang="en-US" sz="4800" dirty="0">
                <a:latin typeface="Georgia" panose="02040502050405020303" pitchFamily="18" charset="0"/>
              </a:rPr>
              <a:t>FAITH makes all things </a:t>
            </a:r>
            <a:r>
              <a:rPr lang="en-US" sz="4800" dirty="0" smtClean="0">
                <a:latin typeface="Georgia" panose="02040502050405020303" pitchFamily="18" charset="0"/>
              </a:rPr>
              <a:t>possible</a:t>
            </a:r>
          </a:p>
          <a:p>
            <a:r>
              <a:rPr lang="en-US" sz="4800" dirty="0" smtClean="0">
                <a:latin typeface="Georgia" panose="02040502050405020303" pitchFamily="18" charset="0"/>
              </a:rPr>
              <a:t> </a:t>
            </a:r>
          </a:p>
          <a:p>
            <a:r>
              <a:rPr lang="en-US" sz="4800" dirty="0" smtClean="0">
                <a:latin typeface="Georgia" panose="02040502050405020303" pitchFamily="18" charset="0"/>
              </a:rPr>
              <a:t>• </a:t>
            </a:r>
            <a:r>
              <a:rPr lang="en-US" sz="4800" dirty="0">
                <a:latin typeface="Georgia" panose="02040502050405020303" pitchFamily="18" charset="0"/>
              </a:rPr>
              <a:t>HOPE makes all things </a:t>
            </a:r>
            <a:r>
              <a:rPr lang="en-US" sz="4800" dirty="0" smtClean="0">
                <a:latin typeface="Georgia" panose="02040502050405020303" pitchFamily="18" charset="0"/>
              </a:rPr>
              <a:t>bright</a:t>
            </a:r>
          </a:p>
          <a:p>
            <a:r>
              <a:rPr lang="en-US" sz="4800" dirty="0" smtClean="0">
                <a:latin typeface="Georgia" panose="02040502050405020303" pitchFamily="18" charset="0"/>
              </a:rPr>
              <a:t> </a:t>
            </a:r>
          </a:p>
          <a:p>
            <a:r>
              <a:rPr lang="en-US" sz="4800" dirty="0" smtClean="0">
                <a:latin typeface="Georgia" panose="02040502050405020303" pitchFamily="18" charset="0"/>
              </a:rPr>
              <a:t>• </a:t>
            </a:r>
            <a:r>
              <a:rPr lang="en-US" sz="4800" dirty="0">
                <a:latin typeface="Georgia" panose="02040502050405020303" pitchFamily="18" charset="0"/>
              </a:rPr>
              <a:t>LOVE makes all things easy </a:t>
            </a:r>
          </a:p>
        </p:txBody>
      </p:sp>
    </p:spTree>
    <p:extLst>
      <p:ext uri="{BB962C8B-B14F-4D97-AF65-F5344CB8AC3E}">
        <p14:creationId xmlns:p14="http://schemas.microsoft.com/office/powerpoint/2010/main" val="1017029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9050"/>
            <a:ext cx="12188825" cy="6858000"/>
          </a:xfrm>
          <a:prstGeom prst="rect">
            <a:avLst/>
          </a:prstGeom>
        </p:spPr>
      </p:pic>
    </p:spTree>
    <p:extLst>
      <p:ext uri="{BB962C8B-B14F-4D97-AF65-F5344CB8AC3E}">
        <p14:creationId xmlns:p14="http://schemas.microsoft.com/office/powerpoint/2010/main" val="217895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8576"/>
            <a:ext cx="12188825" cy="6886575"/>
          </a:xfrm>
          <a:prstGeom prst="rect">
            <a:avLst/>
          </a:prstGeom>
        </p:spPr>
      </p:pic>
    </p:spTree>
    <p:extLst>
      <p:ext uri="{BB962C8B-B14F-4D97-AF65-F5344CB8AC3E}">
        <p14:creationId xmlns:p14="http://schemas.microsoft.com/office/powerpoint/2010/main" val="24875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9012" y="457200"/>
            <a:ext cx="9828213" cy="6001643"/>
          </a:xfrm>
          <a:prstGeom prst="rect">
            <a:avLst/>
          </a:prstGeom>
        </p:spPr>
        <p:txBody>
          <a:bodyPr wrap="square">
            <a:spAutoFit/>
          </a:bodyPr>
          <a:lstStyle/>
          <a:p>
            <a:r>
              <a:rPr lang="en-US" sz="4800" dirty="0"/>
              <a:t>What is really significant? What will really stand the test of time? What will have meaning when other things cease to do so? </a:t>
            </a:r>
            <a:r>
              <a:rPr lang="en-US" sz="4800" dirty="0" smtClean="0"/>
              <a:t>Paul </a:t>
            </a:r>
            <a:r>
              <a:rPr lang="en-US" sz="4800" dirty="0"/>
              <a:t>refers to three of his favorite themes--faith, hope and love. All of these are significant components of the Christian life.</a:t>
            </a:r>
          </a:p>
        </p:txBody>
      </p:sp>
    </p:spTree>
    <p:extLst>
      <p:ext uri="{BB962C8B-B14F-4D97-AF65-F5344CB8AC3E}">
        <p14:creationId xmlns:p14="http://schemas.microsoft.com/office/powerpoint/2010/main" val="399322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0412" y="1909465"/>
            <a:ext cx="10668000" cy="4524315"/>
          </a:xfrm>
          <a:prstGeom prst="rect">
            <a:avLst/>
          </a:prstGeom>
        </p:spPr>
        <p:txBody>
          <a:bodyPr wrap="square">
            <a:spAutoFit/>
          </a:bodyPr>
          <a:lstStyle/>
          <a:p>
            <a:pPr algn="ctr"/>
            <a:r>
              <a:rPr lang="en-US" sz="4800" dirty="0" smtClean="0"/>
              <a:t>What </a:t>
            </a:r>
            <a:r>
              <a:rPr lang="en-US" sz="4800" dirty="0"/>
              <a:t>is faith? </a:t>
            </a:r>
            <a:endParaRPr lang="en-US" sz="4800" dirty="0" smtClean="0"/>
          </a:p>
          <a:p>
            <a:pPr algn="ctr"/>
            <a:r>
              <a:rPr lang="en-US" sz="4800" dirty="0" smtClean="0"/>
              <a:t>It </a:t>
            </a:r>
            <a:r>
              <a:rPr lang="en-US" sz="4800" dirty="0"/>
              <a:t>is the confident assurance that what we hope for is going to happen. It is the evidence of things we cannot yet see </a:t>
            </a:r>
            <a:endParaRPr lang="en-US" sz="4800" dirty="0" smtClean="0"/>
          </a:p>
          <a:p>
            <a:pPr algn="ctr"/>
            <a:r>
              <a:rPr lang="en-US" sz="4800" dirty="0" smtClean="0"/>
              <a:t>Heb. </a:t>
            </a:r>
            <a:r>
              <a:rPr lang="en-US" sz="4800" dirty="0"/>
              <a:t>11:1 NLT </a:t>
            </a:r>
          </a:p>
        </p:txBody>
      </p:sp>
      <p:sp>
        <p:nvSpPr>
          <p:cNvPr id="3" name="Rectangle 2"/>
          <p:cNvSpPr/>
          <p:nvPr/>
        </p:nvSpPr>
        <p:spPr>
          <a:xfrm>
            <a:off x="3732212" y="381000"/>
            <a:ext cx="4530407" cy="830997"/>
          </a:xfrm>
          <a:prstGeom prst="rect">
            <a:avLst/>
          </a:prstGeom>
        </p:spPr>
        <p:txBody>
          <a:bodyPr wrap="none">
            <a:spAutoFit/>
          </a:bodyPr>
          <a:lstStyle/>
          <a:p>
            <a:r>
              <a:rPr lang="en-US" sz="4800" dirty="0"/>
              <a:t>Living by Faith </a:t>
            </a:r>
          </a:p>
        </p:txBody>
      </p:sp>
    </p:spTree>
    <p:extLst>
      <p:ext uri="{BB962C8B-B14F-4D97-AF65-F5344CB8AC3E}">
        <p14:creationId xmlns:p14="http://schemas.microsoft.com/office/powerpoint/2010/main" val="43158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0412" y="228600"/>
            <a:ext cx="10668000" cy="6186309"/>
          </a:xfrm>
          <a:prstGeom prst="rect">
            <a:avLst/>
          </a:prstGeom>
        </p:spPr>
        <p:txBody>
          <a:bodyPr wrap="square">
            <a:spAutoFit/>
          </a:bodyPr>
          <a:lstStyle/>
          <a:p>
            <a:endParaRPr lang="en-US" sz="3600" dirty="0"/>
          </a:p>
          <a:p>
            <a:r>
              <a:rPr lang="en-US" sz="3600" dirty="0"/>
              <a:t>Faith is key because right belief leads to right relationship. Faith is the means by which we are joined to Christ. We must accept Him by faith. We live and follow His path for life by faith. </a:t>
            </a:r>
            <a:endParaRPr lang="en-US" sz="3600" dirty="0" smtClean="0"/>
          </a:p>
          <a:p>
            <a:endParaRPr lang="en-US" sz="3600" dirty="0"/>
          </a:p>
          <a:p>
            <a:r>
              <a:rPr lang="en-US" sz="3600" dirty="0"/>
              <a:t>The life I live in the body, I live by faith in the Son of God, who loved me and gave himself for me Gal 2:20b </a:t>
            </a:r>
            <a:endParaRPr lang="en-US" sz="3600" dirty="0" smtClean="0"/>
          </a:p>
          <a:p>
            <a:endParaRPr lang="en-US" sz="3600" dirty="0"/>
          </a:p>
        </p:txBody>
      </p:sp>
    </p:spTree>
    <p:extLst>
      <p:ext uri="{BB962C8B-B14F-4D97-AF65-F5344CB8AC3E}">
        <p14:creationId xmlns:p14="http://schemas.microsoft.com/office/powerpoint/2010/main" val="209683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0412" y="228600"/>
            <a:ext cx="10668000" cy="3970318"/>
          </a:xfrm>
          <a:prstGeom prst="rect">
            <a:avLst/>
          </a:prstGeom>
        </p:spPr>
        <p:txBody>
          <a:bodyPr wrap="square">
            <a:spAutoFit/>
          </a:bodyPr>
          <a:lstStyle/>
          <a:p>
            <a:endParaRPr lang="en-US" sz="3600" dirty="0"/>
          </a:p>
          <a:p>
            <a:r>
              <a:rPr lang="en-US" sz="3600" dirty="0" smtClean="0"/>
              <a:t>The </a:t>
            </a:r>
            <a:r>
              <a:rPr lang="en-US" sz="3600" dirty="0"/>
              <a:t>scripture says “without faith it is impossible to please Him” (Hebrews 11:6). </a:t>
            </a:r>
            <a:endParaRPr lang="en-US" sz="3600" dirty="0" smtClean="0"/>
          </a:p>
          <a:p>
            <a:endParaRPr lang="en-US" sz="3600" dirty="0"/>
          </a:p>
          <a:p>
            <a:r>
              <a:rPr lang="en-US" sz="3600" dirty="0" smtClean="0"/>
              <a:t>It </a:t>
            </a:r>
            <a:r>
              <a:rPr lang="en-US" sz="3600" dirty="0"/>
              <a:t>is faith, which allows us to overcome the weakness of our own flesh to pursue the holiness and righteousness of God.</a:t>
            </a:r>
            <a:endParaRPr lang="en-US" sz="3600" dirty="0"/>
          </a:p>
        </p:txBody>
      </p:sp>
    </p:spTree>
    <p:extLst>
      <p:ext uri="{BB962C8B-B14F-4D97-AF65-F5344CB8AC3E}">
        <p14:creationId xmlns:p14="http://schemas.microsoft.com/office/powerpoint/2010/main" val="355039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32212" y="381000"/>
            <a:ext cx="4530407" cy="830997"/>
          </a:xfrm>
          <a:prstGeom prst="rect">
            <a:avLst/>
          </a:prstGeom>
        </p:spPr>
        <p:txBody>
          <a:bodyPr wrap="none">
            <a:spAutoFit/>
          </a:bodyPr>
          <a:lstStyle/>
          <a:p>
            <a:r>
              <a:rPr lang="en-US" sz="4800" dirty="0"/>
              <a:t>Living by Faith </a:t>
            </a:r>
          </a:p>
        </p:txBody>
      </p:sp>
      <p:sp>
        <p:nvSpPr>
          <p:cNvPr id="4" name="Rectangle 3"/>
          <p:cNvSpPr/>
          <p:nvPr/>
        </p:nvSpPr>
        <p:spPr>
          <a:xfrm>
            <a:off x="625315" y="1752600"/>
            <a:ext cx="10744200" cy="4524315"/>
          </a:xfrm>
          <a:prstGeom prst="rect">
            <a:avLst/>
          </a:prstGeom>
        </p:spPr>
        <p:txBody>
          <a:bodyPr wrap="square">
            <a:spAutoFit/>
          </a:bodyPr>
          <a:lstStyle/>
          <a:p>
            <a:pPr algn="ctr"/>
            <a:r>
              <a:rPr lang="en-US" sz="3600" dirty="0"/>
              <a:t>Our faith will be tested though now for a little while you may have had to suffer grief in all kinds of trials. </a:t>
            </a:r>
            <a:r>
              <a:rPr lang="en-US" sz="3600" u="sng" dirty="0"/>
              <a:t>These have come so that the proven genuineness of your faith - of greater worth than gold, which perishes even though refined by fire</a:t>
            </a:r>
            <a:r>
              <a:rPr lang="en-US" sz="3600" dirty="0"/>
              <a:t>—may result in praise, glory and </a:t>
            </a:r>
            <a:r>
              <a:rPr lang="en-US" sz="3600" dirty="0" err="1" smtClean="0"/>
              <a:t>honour</a:t>
            </a:r>
            <a:r>
              <a:rPr lang="en-US" sz="3600" dirty="0" smtClean="0"/>
              <a:t> when </a:t>
            </a:r>
            <a:r>
              <a:rPr lang="en-US" sz="3600" dirty="0"/>
              <a:t>Jesus Christ is </a:t>
            </a:r>
            <a:r>
              <a:rPr lang="en-US" sz="3600" dirty="0" smtClean="0"/>
              <a:t>revealed. </a:t>
            </a:r>
          </a:p>
          <a:p>
            <a:pPr algn="ctr"/>
            <a:r>
              <a:rPr lang="en-US" sz="3600" dirty="0" smtClean="0"/>
              <a:t>1 </a:t>
            </a:r>
            <a:r>
              <a:rPr lang="en-US" sz="3600" dirty="0"/>
              <a:t>Peter 1:6-7</a:t>
            </a:r>
          </a:p>
        </p:txBody>
      </p:sp>
    </p:spTree>
    <p:extLst>
      <p:ext uri="{BB962C8B-B14F-4D97-AF65-F5344CB8AC3E}">
        <p14:creationId xmlns:p14="http://schemas.microsoft.com/office/powerpoint/2010/main" val="194986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imson landscape design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TF03460512.potx" id="{FAD57A1D-FD3F-410E-BC16-DC0572F34EA3}" vid="{8B1535A0-4296-40FA-BB7E-C6BB75A63359}"/>
    </a:ext>
  </a:extLst>
</a:theme>
</file>

<file path=ppt/theme/theme2.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 landscape design slides</Template>
  <TotalTime>123</TotalTime>
  <Words>766</Words>
  <Application>Microsoft Office PowerPoint</Application>
  <PresentationFormat>Custom</PresentationFormat>
  <Paragraphs>50</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Cambria</vt:lpstr>
      <vt:lpstr>Century Gothic</vt:lpstr>
      <vt:lpstr>Georgia</vt:lpstr>
      <vt:lpstr>Crimson landscape design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timkine@yahoo.com</dc:creator>
  <cp:lastModifiedBy>timkine@yahoo.com</cp:lastModifiedBy>
  <cp:revision>19</cp:revision>
  <dcterms:created xsi:type="dcterms:W3CDTF">2025-02-27T02:31:31Z</dcterms:created>
  <dcterms:modified xsi:type="dcterms:W3CDTF">2025-03-02T03:17:47Z</dcterms:modified>
</cp:coreProperties>
</file>