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4" r:id="rId5"/>
    <p:sldId id="258" r:id="rId6"/>
    <p:sldId id="265" r:id="rId7"/>
    <p:sldId id="266" r:id="rId8"/>
    <p:sldId id="259" r:id="rId9"/>
    <p:sldId id="270" r:id="rId10"/>
    <p:sldId id="267" r:id="rId11"/>
    <p:sldId id="268" r:id="rId12"/>
    <p:sldId id="271" r:id="rId13"/>
    <p:sldId id="272" r:id="rId14"/>
    <p:sldId id="260" r:id="rId15"/>
    <p:sldId id="275" r:id="rId16"/>
    <p:sldId id="278" r:id="rId17"/>
    <p:sldId id="279" r:id="rId18"/>
    <p:sldId id="280" r:id="rId19"/>
    <p:sldId id="281" r:id="rId20"/>
    <p:sldId id="282" r:id="rId21"/>
    <p:sldId id="28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1" d="100"/>
          <a:sy n="101" d="100"/>
        </p:scale>
        <p:origin x="15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10/9/2024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10/9/2024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5400" dirty="0" smtClean="0"/>
              <a:t>1 Thessalonians 5:16-18</a:t>
            </a:r>
            <a:endParaRPr lang="en-US" sz="5400" dirty="0"/>
          </a:p>
        </p:txBody>
      </p:sp>
      <p:sp>
        <p:nvSpPr>
          <p:cNvPr id="4" name="Title 1"/>
          <p:cNvSpPr>
            <a:spLocks noGrp="1"/>
          </p:cNvSpPr>
          <p:nvPr>
            <p:ph type="ctrTitle"/>
          </p:nvPr>
        </p:nvSpPr>
        <p:spPr>
          <a:xfrm>
            <a:off x="552826" y="2639773"/>
            <a:ext cx="10572000" cy="1532178"/>
          </a:xfrm>
        </p:spPr>
        <p:txBody>
          <a:bodyPr/>
          <a:lstStyle/>
          <a:p>
            <a:r>
              <a:rPr lang="en-US" sz="9600" dirty="0" smtClean="0"/>
              <a:t>Thanksgiving</a:t>
            </a:r>
            <a:endParaRPr lang="en-US" sz="9600" dirty="0"/>
          </a:p>
        </p:txBody>
      </p:sp>
    </p:spTree>
    <p:extLst>
      <p:ext uri="{BB962C8B-B14F-4D97-AF65-F5344CB8AC3E}">
        <p14:creationId xmlns:p14="http://schemas.microsoft.com/office/powerpoint/2010/main" val="281404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49" y="552063"/>
            <a:ext cx="10620375" cy="6186309"/>
          </a:xfrm>
          <a:prstGeom prst="rect">
            <a:avLst/>
          </a:prstGeom>
        </p:spPr>
        <p:txBody>
          <a:bodyPr wrap="square">
            <a:spAutoFit/>
          </a:bodyPr>
          <a:lstStyle/>
          <a:p>
            <a:r>
              <a:rPr lang="en-US" sz="3600" u="sng" dirty="0" smtClean="0"/>
              <a:t>Reasons </a:t>
            </a:r>
            <a:r>
              <a:rPr lang="en-US" sz="3600" u="sng" dirty="0"/>
              <a:t>Why We Should Be Thankful</a:t>
            </a:r>
          </a:p>
          <a:p>
            <a:endParaRPr lang="en-US" sz="3600" dirty="0"/>
          </a:p>
          <a:p>
            <a:r>
              <a:rPr lang="en-US" sz="3600" dirty="0"/>
              <a:t>3. Because of the dangerous consequences of thanklessness: </a:t>
            </a:r>
            <a:endParaRPr lang="en-US" sz="3600" dirty="0" smtClean="0"/>
          </a:p>
          <a:p>
            <a:endParaRPr lang="en-US" sz="3600" dirty="0"/>
          </a:p>
          <a:p>
            <a:r>
              <a:rPr lang="en-US" sz="3600" dirty="0" smtClean="0"/>
              <a:t>In </a:t>
            </a:r>
            <a:r>
              <a:rPr lang="en-US" sz="3600" dirty="0"/>
              <a:t>addition, it leads to bitterness, complaining, and a joyless life (Heb. 12:15). Since thankfulness is a response to the grace of God, its opposite, bitterness with its companions, complaining and grumbling, are the product of an unthankful heart that fails to </a:t>
            </a:r>
            <a:r>
              <a:rPr lang="en-US" sz="3600" dirty="0" smtClean="0"/>
              <a:t>properly</a:t>
            </a:r>
            <a:endParaRPr lang="en-US" sz="3600" dirty="0"/>
          </a:p>
        </p:txBody>
      </p:sp>
    </p:spTree>
    <p:extLst>
      <p:ext uri="{BB962C8B-B14F-4D97-AF65-F5344CB8AC3E}">
        <p14:creationId xmlns:p14="http://schemas.microsoft.com/office/powerpoint/2010/main" val="134169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49" y="552063"/>
            <a:ext cx="11287126" cy="5632311"/>
          </a:xfrm>
          <a:prstGeom prst="rect">
            <a:avLst/>
          </a:prstGeom>
        </p:spPr>
        <p:txBody>
          <a:bodyPr wrap="square">
            <a:spAutoFit/>
          </a:bodyPr>
          <a:lstStyle/>
          <a:p>
            <a:r>
              <a:rPr lang="en-US" sz="3600" u="sng" dirty="0" smtClean="0"/>
              <a:t>Reasons </a:t>
            </a:r>
            <a:r>
              <a:rPr lang="en-US" sz="3600" u="sng" dirty="0"/>
              <a:t>Why We Should Be Thankful</a:t>
            </a:r>
          </a:p>
          <a:p>
            <a:endParaRPr lang="en-US" sz="3600" dirty="0"/>
          </a:p>
          <a:p>
            <a:r>
              <a:rPr lang="en-US" sz="3600" dirty="0"/>
              <a:t>3. Because of the dangerous consequences of </a:t>
            </a:r>
            <a:r>
              <a:rPr lang="en-US" sz="3600" dirty="0" smtClean="0"/>
              <a:t>thanklessness:</a:t>
            </a:r>
          </a:p>
          <a:p>
            <a:endParaRPr lang="en-US" sz="3600" dirty="0"/>
          </a:p>
          <a:p>
            <a:r>
              <a:rPr lang="en-US" sz="3600" dirty="0" smtClean="0"/>
              <a:t>respond </a:t>
            </a:r>
            <a:r>
              <a:rPr lang="en-US" sz="3600" dirty="0"/>
              <a:t>to God in faith to His person, infinite wisdom, grace and purposes. Thanklessness promotes pettiness and occupation with self, people, and problems. That in turn creates depression and feelings of hopelessness </a:t>
            </a:r>
            <a:r>
              <a:rPr lang="en-US" sz="3600" dirty="0" smtClean="0"/>
              <a:t>because</a:t>
            </a:r>
            <a:endParaRPr lang="en-US" sz="3600" dirty="0"/>
          </a:p>
        </p:txBody>
      </p:sp>
    </p:spTree>
    <p:extLst>
      <p:ext uri="{BB962C8B-B14F-4D97-AF65-F5344CB8AC3E}">
        <p14:creationId xmlns:p14="http://schemas.microsoft.com/office/powerpoint/2010/main" val="345770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49" y="552063"/>
            <a:ext cx="11287126" cy="4524315"/>
          </a:xfrm>
          <a:prstGeom prst="rect">
            <a:avLst/>
          </a:prstGeom>
        </p:spPr>
        <p:txBody>
          <a:bodyPr wrap="square">
            <a:spAutoFit/>
          </a:bodyPr>
          <a:lstStyle/>
          <a:p>
            <a:r>
              <a:rPr lang="en-US" sz="3600" u="sng" dirty="0" smtClean="0"/>
              <a:t>Reasons </a:t>
            </a:r>
            <a:r>
              <a:rPr lang="en-US" sz="3600" u="sng" dirty="0"/>
              <a:t>Why We Should Be Thankful</a:t>
            </a:r>
          </a:p>
          <a:p>
            <a:endParaRPr lang="en-US" sz="3600" dirty="0"/>
          </a:p>
          <a:p>
            <a:r>
              <a:rPr lang="en-US" sz="3600" dirty="0"/>
              <a:t>3. Because of the dangerous consequences of </a:t>
            </a:r>
            <a:r>
              <a:rPr lang="en-US" sz="3600" dirty="0" smtClean="0"/>
              <a:t>thanklessness:</a:t>
            </a:r>
          </a:p>
          <a:p>
            <a:endParaRPr lang="en-US" sz="3600" dirty="0" smtClean="0"/>
          </a:p>
          <a:p>
            <a:r>
              <a:rPr lang="en-US" sz="3600" dirty="0" smtClean="0"/>
              <a:t>we </a:t>
            </a:r>
            <a:r>
              <a:rPr lang="en-US" sz="3600" dirty="0"/>
              <a:t>become focused on our problems rather than on the Lord.</a:t>
            </a:r>
          </a:p>
          <a:p>
            <a:endParaRPr lang="en-US" sz="3600" dirty="0"/>
          </a:p>
        </p:txBody>
      </p:sp>
    </p:spTree>
    <p:extLst>
      <p:ext uri="{BB962C8B-B14F-4D97-AF65-F5344CB8AC3E}">
        <p14:creationId xmlns:p14="http://schemas.microsoft.com/office/powerpoint/2010/main" val="66843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174" y="261936"/>
            <a:ext cx="11553825" cy="6329363"/>
          </a:xfrm>
          <a:prstGeom prst="rect">
            <a:avLst/>
          </a:prstGeom>
        </p:spPr>
      </p:pic>
    </p:spTree>
    <p:extLst>
      <p:ext uri="{BB962C8B-B14F-4D97-AF65-F5344CB8AC3E}">
        <p14:creationId xmlns:p14="http://schemas.microsoft.com/office/powerpoint/2010/main" val="4195210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299" y="352038"/>
            <a:ext cx="10620375" cy="4524315"/>
          </a:xfrm>
          <a:prstGeom prst="rect">
            <a:avLst/>
          </a:prstGeom>
        </p:spPr>
        <p:txBody>
          <a:bodyPr wrap="square">
            <a:spAutoFit/>
          </a:bodyPr>
          <a:lstStyle/>
          <a:p>
            <a:r>
              <a:rPr lang="en-US" sz="3600" dirty="0" smtClean="0"/>
              <a:t>Reasons </a:t>
            </a:r>
            <a:r>
              <a:rPr lang="en-US" sz="3600" dirty="0"/>
              <a:t>Why We Should Be Thankful</a:t>
            </a:r>
          </a:p>
          <a:p>
            <a:endParaRPr lang="en-US" sz="3600" dirty="0"/>
          </a:p>
          <a:p>
            <a:r>
              <a:rPr lang="en-US" sz="3600" dirty="0"/>
              <a:t>But thanks be to God who always leads us in triumphal procession in Christ and who makes known through us the fragrance that consists of the knowledge of him in every place (2 Cor. 2:14).</a:t>
            </a:r>
          </a:p>
          <a:p>
            <a:endParaRPr lang="en-US" sz="3600" dirty="0"/>
          </a:p>
        </p:txBody>
      </p:sp>
    </p:spTree>
    <p:extLst>
      <p:ext uri="{BB962C8B-B14F-4D97-AF65-F5344CB8AC3E}">
        <p14:creationId xmlns:p14="http://schemas.microsoft.com/office/powerpoint/2010/main" val="655875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299" y="352038"/>
            <a:ext cx="10620375" cy="4524315"/>
          </a:xfrm>
          <a:prstGeom prst="rect">
            <a:avLst/>
          </a:prstGeom>
        </p:spPr>
        <p:txBody>
          <a:bodyPr wrap="square">
            <a:spAutoFit/>
          </a:bodyPr>
          <a:lstStyle/>
          <a:p>
            <a:r>
              <a:rPr lang="en-US" sz="3600" dirty="0" smtClean="0"/>
              <a:t>Reasons </a:t>
            </a:r>
            <a:r>
              <a:rPr lang="en-US" sz="3600" dirty="0"/>
              <a:t>Why We Should Be Thankful</a:t>
            </a:r>
          </a:p>
          <a:p>
            <a:endParaRPr lang="en-US" sz="3600" dirty="0"/>
          </a:p>
          <a:p>
            <a:r>
              <a:rPr lang="en-US" sz="3600" dirty="0"/>
              <a:t>This verse in 2 Corinthians demonstrates that a thankful and God-focused person counts on God and His triumph and will manifests the sweet fragrance of a life filled with the knowledge of Christ rather than the spirit of bitterness and complaining. </a:t>
            </a:r>
          </a:p>
        </p:txBody>
      </p:sp>
    </p:spTree>
    <p:extLst>
      <p:ext uri="{BB962C8B-B14F-4D97-AF65-F5344CB8AC3E}">
        <p14:creationId xmlns:p14="http://schemas.microsoft.com/office/powerpoint/2010/main" val="1960464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299" y="352038"/>
            <a:ext cx="10620375" cy="3970318"/>
          </a:xfrm>
          <a:prstGeom prst="rect">
            <a:avLst/>
          </a:prstGeom>
        </p:spPr>
        <p:txBody>
          <a:bodyPr wrap="square">
            <a:spAutoFit/>
          </a:bodyPr>
          <a:lstStyle/>
          <a:p>
            <a:r>
              <a:rPr lang="en-US" sz="3600" dirty="0" smtClean="0"/>
              <a:t>Reasons </a:t>
            </a:r>
            <a:r>
              <a:rPr lang="en-US" sz="3600" dirty="0"/>
              <a:t>Why We Should Be Thankful</a:t>
            </a:r>
          </a:p>
          <a:p>
            <a:endParaRPr lang="en-US" sz="3600" dirty="0"/>
          </a:p>
          <a:p>
            <a:r>
              <a:rPr lang="en-US" sz="3600" dirty="0" smtClean="0"/>
              <a:t>Thankfulness</a:t>
            </a:r>
            <a:r>
              <a:rPr lang="en-US" sz="3600" dirty="0"/>
              <a:t>, then, becomes a </a:t>
            </a:r>
            <a:r>
              <a:rPr lang="en-US" sz="3600" u="sng" dirty="0"/>
              <a:t>spiritual barometer; it is an evidence of the condition of our spiritual life and value system, which should give us a warning if we have ears to </a:t>
            </a:r>
            <a:r>
              <a:rPr lang="en-US" sz="3600" u="sng" dirty="0" smtClean="0"/>
              <a:t>hear.</a:t>
            </a:r>
            <a:endParaRPr lang="en-US" sz="3600" dirty="0"/>
          </a:p>
        </p:txBody>
      </p:sp>
    </p:spTree>
    <p:extLst>
      <p:ext uri="{BB962C8B-B14F-4D97-AF65-F5344CB8AC3E}">
        <p14:creationId xmlns:p14="http://schemas.microsoft.com/office/powerpoint/2010/main" val="1432772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299" y="352038"/>
            <a:ext cx="10620375" cy="3970318"/>
          </a:xfrm>
          <a:prstGeom prst="rect">
            <a:avLst/>
          </a:prstGeom>
        </p:spPr>
        <p:txBody>
          <a:bodyPr wrap="square">
            <a:spAutoFit/>
          </a:bodyPr>
          <a:lstStyle/>
          <a:p>
            <a:r>
              <a:rPr lang="en-US" sz="3600" dirty="0" smtClean="0"/>
              <a:t>Reasons </a:t>
            </a:r>
            <a:r>
              <a:rPr lang="en-US" sz="3600" dirty="0"/>
              <a:t>Why We Should Be Thankful</a:t>
            </a:r>
          </a:p>
          <a:p>
            <a:endParaRPr lang="en-US" sz="3600" dirty="0"/>
          </a:p>
          <a:p>
            <a:r>
              <a:rPr lang="en-US" sz="3600" dirty="0" smtClean="0"/>
              <a:t>Eph</a:t>
            </a:r>
            <a:r>
              <a:rPr lang="en-US" sz="3600" dirty="0"/>
              <a:t>. 5:4 &amp; 20 and note the context of each verse. For verse 4, the context or focus is living as children of God rather than as children of the world [cf. vs.1]; for verse 20, the context or focus is the fruit of the Spirit [cf. vs. 18]).</a:t>
            </a:r>
          </a:p>
        </p:txBody>
      </p:sp>
    </p:spTree>
    <p:extLst>
      <p:ext uri="{BB962C8B-B14F-4D97-AF65-F5344CB8AC3E}">
        <p14:creationId xmlns:p14="http://schemas.microsoft.com/office/powerpoint/2010/main" val="107485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224" y="176212"/>
            <a:ext cx="11610975" cy="6948488"/>
          </a:xfrm>
          <a:prstGeom prst="rect">
            <a:avLst/>
          </a:prstGeom>
        </p:spPr>
      </p:pic>
    </p:spTree>
    <p:extLst>
      <p:ext uri="{BB962C8B-B14F-4D97-AF65-F5344CB8AC3E}">
        <p14:creationId xmlns:p14="http://schemas.microsoft.com/office/powerpoint/2010/main" val="3489383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6675"/>
            <a:ext cx="12192000" cy="7372350"/>
          </a:xfrm>
          <a:prstGeom prst="rect">
            <a:avLst/>
          </a:prstGeom>
        </p:spPr>
      </p:pic>
    </p:spTree>
    <p:extLst>
      <p:ext uri="{BB962C8B-B14F-4D97-AF65-F5344CB8AC3E}">
        <p14:creationId xmlns:p14="http://schemas.microsoft.com/office/powerpoint/2010/main" val="2800088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275838"/>
            <a:ext cx="10620375" cy="3970318"/>
          </a:xfrm>
          <a:prstGeom prst="rect">
            <a:avLst/>
          </a:prstGeom>
        </p:spPr>
        <p:txBody>
          <a:bodyPr wrap="square">
            <a:spAutoFit/>
          </a:bodyPr>
          <a:lstStyle/>
          <a:p>
            <a:r>
              <a:rPr lang="en-US" sz="3600" u="sng" dirty="0" smtClean="0"/>
              <a:t>Reasons </a:t>
            </a:r>
            <a:r>
              <a:rPr lang="en-US" sz="3600" u="sng" dirty="0"/>
              <a:t>Why We Should Be Thankful</a:t>
            </a:r>
          </a:p>
          <a:p>
            <a:endParaRPr lang="en-US" sz="3600" dirty="0"/>
          </a:p>
          <a:p>
            <a:pPr marL="514350" indent="-514350">
              <a:buAutoNum type="arabicPeriod"/>
            </a:pPr>
            <a:r>
              <a:rPr lang="en-US" sz="3600" dirty="0" smtClean="0"/>
              <a:t>Because </a:t>
            </a:r>
            <a:r>
              <a:rPr lang="en-US" sz="3600" dirty="0"/>
              <a:t>it honors God. </a:t>
            </a:r>
            <a:endParaRPr lang="en-US" sz="3600" dirty="0" smtClean="0"/>
          </a:p>
          <a:p>
            <a:endParaRPr lang="en-US" sz="3600" dirty="0"/>
          </a:p>
          <a:p>
            <a:r>
              <a:rPr lang="en-US" sz="3600" dirty="0" smtClean="0"/>
              <a:t>When </a:t>
            </a:r>
            <a:r>
              <a:rPr lang="en-US" sz="3600" dirty="0"/>
              <a:t>we are thankful, we recognize that God exists, and we are acting on the reality of His life as the very source and means of ours. </a:t>
            </a:r>
          </a:p>
        </p:txBody>
      </p:sp>
    </p:spTree>
    <p:extLst>
      <p:ext uri="{BB962C8B-B14F-4D97-AF65-F5344CB8AC3E}">
        <p14:creationId xmlns:p14="http://schemas.microsoft.com/office/powerpoint/2010/main" val="1119518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7820025"/>
          </a:xfrm>
          <a:prstGeom prst="rect">
            <a:avLst/>
          </a:prstGeom>
        </p:spPr>
      </p:pic>
    </p:spTree>
    <p:extLst>
      <p:ext uri="{BB962C8B-B14F-4D97-AF65-F5344CB8AC3E}">
        <p14:creationId xmlns:p14="http://schemas.microsoft.com/office/powerpoint/2010/main" val="1178591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9084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275838"/>
            <a:ext cx="10620375" cy="6186309"/>
          </a:xfrm>
          <a:prstGeom prst="rect">
            <a:avLst/>
          </a:prstGeom>
        </p:spPr>
        <p:txBody>
          <a:bodyPr wrap="square">
            <a:spAutoFit/>
          </a:bodyPr>
          <a:lstStyle/>
          <a:p>
            <a:r>
              <a:rPr lang="en-US" sz="3600" u="sng" dirty="0" smtClean="0"/>
              <a:t>Reasons </a:t>
            </a:r>
            <a:r>
              <a:rPr lang="en-US" sz="3600" u="sng" dirty="0"/>
              <a:t>Why We Should Be Thankful</a:t>
            </a:r>
          </a:p>
          <a:p>
            <a:endParaRPr lang="en-US" sz="3600" dirty="0"/>
          </a:p>
          <a:p>
            <a:pPr marL="514350" indent="-514350">
              <a:buAutoNum type="arabicPeriod"/>
            </a:pPr>
            <a:r>
              <a:rPr lang="en-US" sz="3600" dirty="0" smtClean="0"/>
              <a:t>Because </a:t>
            </a:r>
            <a:r>
              <a:rPr lang="en-US" sz="3600" dirty="0"/>
              <a:t>it honors God. </a:t>
            </a:r>
            <a:endParaRPr lang="en-US" sz="3600" dirty="0" smtClean="0"/>
          </a:p>
          <a:p>
            <a:endParaRPr lang="en-US" sz="3600" dirty="0"/>
          </a:p>
          <a:p>
            <a:r>
              <a:rPr lang="en-US" sz="3600" dirty="0" smtClean="0"/>
              <a:t>True </a:t>
            </a:r>
            <a:r>
              <a:rPr lang="en-US" sz="3600" dirty="0"/>
              <a:t>thankfulness recognizes our total dependence on God and stems from realizing that everything going on in our lives and all we have is the product of God's sovereign control, infinite wisdom, purposes, grace, and activity (2 Cor. 4:15).</a:t>
            </a:r>
          </a:p>
          <a:p>
            <a:endParaRPr lang="en-US" sz="3600" dirty="0"/>
          </a:p>
        </p:txBody>
      </p:sp>
    </p:spTree>
    <p:extLst>
      <p:ext uri="{BB962C8B-B14F-4D97-AF65-F5344CB8AC3E}">
        <p14:creationId xmlns:p14="http://schemas.microsoft.com/office/powerpoint/2010/main" val="307776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250" y="381000"/>
            <a:ext cx="10477500" cy="6096000"/>
          </a:xfrm>
          <a:prstGeom prst="rect">
            <a:avLst/>
          </a:prstGeom>
        </p:spPr>
      </p:pic>
    </p:spTree>
    <p:extLst>
      <p:ext uri="{BB962C8B-B14F-4D97-AF65-F5344CB8AC3E}">
        <p14:creationId xmlns:p14="http://schemas.microsoft.com/office/powerpoint/2010/main" val="200055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874" y="513963"/>
            <a:ext cx="10620375" cy="5078313"/>
          </a:xfrm>
          <a:prstGeom prst="rect">
            <a:avLst/>
          </a:prstGeom>
        </p:spPr>
        <p:txBody>
          <a:bodyPr wrap="square">
            <a:spAutoFit/>
          </a:bodyPr>
          <a:lstStyle/>
          <a:p>
            <a:r>
              <a:rPr lang="en-US" sz="3600" u="sng" dirty="0" smtClean="0"/>
              <a:t>Reasons </a:t>
            </a:r>
            <a:r>
              <a:rPr lang="en-US" sz="3600" u="sng" dirty="0"/>
              <a:t>Why We Should Be Thankful</a:t>
            </a:r>
          </a:p>
          <a:p>
            <a:endParaRPr lang="en-US" sz="3600" dirty="0"/>
          </a:p>
          <a:p>
            <a:r>
              <a:rPr lang="en-US" sz="3600" dirty="0"/>
              <a:t>2. Because it is commanded in Scripture. </a:t>
            </a:r>
            <a:endParaRPr lang="en-US" sz="3600" dirty="0" smtClean="0"/>
          </a:p>
          <a:p>
            <a:endParaRPr lang="en-US" sz="3600" dirty="0"/>
          </a:p>
          <a:p>
            <a:r>
              <a:rPr lang="en-US" sz="3600" dirty="0" smtClean="0"/>
              <a:t>First</a:t>
            </a:r>
            <a:r>
              <a:rPr lang="en-US" sz="3600" dirty="0"/>
              <a:t>, the Psalms are filled with the call to give thanks. An example is Ps. 100:4 which says, "Enter his gates with thanksgiving and his courts with praise; give thanks to him and praise his name</a:t>
            </a:r>
            <a:r>
              <a:rPr lang="en-US" sz="3600" dirty="0" smtClean="0"/>
              <a:t>."</a:t>
            </a:r>
            <a:endParaRPr lang="en-US" sz="3600" dirty="0"/>
          </a:p>
        </p:txBody>
      </p:sp>
    </p:spTree>
    <p:extLst>
      <p:ext uri="{BB962C8B-B14F-4D97-AF65-F5344CB8AC3E}">
        <p14:creationId xmlns:p14="http://schemas.microsoft.com/office/powerpoint/2010/main" val="319081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874" y="513963"/>
            <a:ext cx="10620375" cy="5632311"/>
          </a:xfrm>
          <a:prstGeom prst="rect">
            <a:avLst/>
          </a:prstGeom>
        </p:spPr>
        <p:txBody>
          <a:bodyPr wrap="square">
            <a:spAutoFit/>
          </a:bodyPr>
          <a:lstStyle/>
          <a:p>
            <a:r>
              <a:rPr lang="en-US" sz="3600" u="sng" dirty="0" smtClean="0"/>
              <a:t>Reasons </a:t>
            </a:r>
            <a:r>
              <a:rPr lang="en-US" sz="3600" u="sng" dirty="0"/>
              <a:t>Why We Should Be Thankful</a:t>
            </a:r>
          </a:p>
          <a:p>
            <a:endParaRPr lang="en-US" sz="3600" dirty="0"/>
          </a:p>
          <a:p>
            <a:r>
              <a:rPr lang="en-US" sz="3600" dirty="0"/>
              <a:t>2. Because it is commanded in Scripture. </a:t>
            </a:r>
            <a:endParaRPr lang="en-US" sz="3600" dirty="0" smtClean="0"/>
          </a:p>
          <a:p>
            <a:endParaRPr lang="en-US" sz="3600" dirty="0"/>
          </a:p>
          <a:p>
            <a:r>
              <a:rPr lang="en-US" sz="3600" dirty="0" smtClean="0"/>
              <a:t>Then </a:t>
            </a:r>
            <a:r>
              <a:rPr lang="en-US" sz="3600" dirty="0"/>
              <a:t>Paul tells us in 1 Thessalonians 5:18, "In everything keep on giving thanks, for this is the will of God in Christ Jesus for you" (my translation). In Colossians, he twice gives the command to be thankful (3:15, 17).</a:t>
            </a:r>
          </a:p>
          <a:p>
            <a:endParaRPr lang="en-US" sz="3600" dirty="0"/>
          </a:p>
        </p:txBody>
      </p:sp>
    </p:spTree>
    <p:extLst>
      <p:ext uri="{BB962C8B-B14F-4D97-AF65-F5344CB8AC3E}">
        <p14:creationId xmlns:p14="http://schemas.microsoft.com/office/powerpoint/2010/main" val="403940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324" y="247649"/>
            <a:ext cx="11477625" cy="6334125"/>
          </a:xfrm>
          <a:prstGeom prst="rect">
            <a:avLst/>
          </a:prstGeom>
        </p:spPr>
      </p:pic>
    </p:spTree>
    <p:extLst>
      <p:ext uri="{BB962C8B-B14F-4D97-AF65-F5344CB8AC3E}">
        <p14:creationId xmlns:p14="http://schemas.microsoft.com/office/powerpoint/2010/main" val="109191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49" y="552063"/>
            <a:ext cx="10620375" cy="5078313"/>
          </a:xfrm>
          <a:prstGeom prst="rect">
            <a:avLst/>
          </a:prstGeom>
        </p:spPr>
        <p:txBody>
          <a:bodyPr wrap="square">
            <a:spAutoFit/>
          </a:bodyPr>
          <a:lstStyle/>
          <a:p>
            <a:r>
              <a:rPr lang="en-US" sz="3600" u="sng" dirty="0" smtClean="0"/>
              <a:t>Reasons </a:t>
            </a:r>
            <a:r>
              <a:rPr lang="en-US" sz="3600" u="sng" dirty="0"/>
              <a:t>Why We Should Be Thankful</a:t>
            </a:r>
          </a:p>
          <a:p>
            <a:endParaRPr lang="en-US" sz="3600" dirty="0"/>
          </a:p>
          <a:p>
            <a:r>
              <a:rPr lang="en-US" sz="3600" dirty="0"/>
              <a:t>3. Because of the dangerous consequences of thanklessness: </a:t>
            </a:r>
            <a:endParaRPr lang="en-US" sz="3600" dirty="0" smtClean="0"/>
          </a:p>
          <a:p>
            <a:endParaRPr lang="en-US" sz="3600" dirty="0"/>
          </a:p>
          <a:p>
            <a:r>
              <a:rPr lang="en-US" sz="3600" dirty="0" smtClean="0"/>
              <a:t>Thanklessness </a:t>
            </a:r>
            <a:r>
              <a:rPr lang="en-US" sz="3600" dirty="0"/>
              <a:t>is dangerous to self and others. It dishonors God and leads to proud humanism or dependence on man rather than God (cf. Rom. 1:21). </a:t>
            </a:r>
          </a:p>
        </p:txBody>
      </p:sp>
    </p:spTree>
    <p:extLst>
      <p:ext uri="{BB962C8B-B14F-4D97-AF65-F5344CB8AC3E}">
        <p14:creationId xmlns:p14="http://schemas.microsoft.com/office/powerpoint/2010/main" val="128676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1962" y="385762"/>
            <a:ext cx="11158538" cy="6148388"/>
          </a:xfrm>
          <a:prstGeom prst="rect">
            <a:avLst/>
          </a:prstGeom>
        </p:spPr>
      </p:pic>
    </p:spTree>
    <p:extLst>
      <p:ext uri="{BB962C8B-B14F-4D97-AF65-F5344CB8AC3E}">
        <p14:creationId xmlns:p14="http://schemas.microsoft.com/office/powerpoint/2010/main" val="1235591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97</TotalTime>
  <Words>624</Words>
  <Application>Microsoft Office PowerPoint</Application>
  <PresentationFormat>Widescreen</PresentationFormat>
  <Paragraphs>54</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Century Gothic</vt:lpstr>
      <vt:lpstr>Wingdings 2</vt:lpstr>
      <vt:lpstr>Quotable</vt:lpstr>
      <vt:lpstr>Thanksgiving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Thanksgiving</dc:title>
  <dc:creator>timkine@yahoo.com</dc:creator>
  <cp:lastModifiedBy>timkine@yahoo.com</cp:lastModifiedBy>
  <cp:revision>10</cp:revision>
  <dcterms:created xsi:type="dcterms:W3CDTF">2024-10-09T23:11:38Z</dcterms:created>
  <dcterms:modified xsi:type="dcterms:W3CDTF">2024-10-10T01:11:35Z</dcterms:modified>
</cp:coreProperties>
</file>