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30"/>
  </p:notesMasterIdLst>
  <p:handoutMasterIdLst>
    <p:handoutMasterId r:id="rId31"/>
  </p:handoutMasterIdLst>
  <p:sldIdLst>
    <p:sldId id="314" r:id="rId2"/>
    <p:sldId id="308" r:id="rId3"/>
    <p:sldId id="300" r:id="rId4"/>
    <p:sldId id="277" r:id="rId5"/>
    <p:sldId id="301" r:id="rId6"/>
    <p:sldId id="302" r:id="rId7"/>
    <p:sldId id="276" r:id="rId8"/>
    <p:sldId id="280" r:id="rId9"/>
    <p:sldId id="282" r:id="rId10"/>
    <p:sldId id="285" r:id="rId11"/>
    <p:sldId id="303" r:id="rId12"/>
    <p:sldId id="286" r:id="rId13"/>
    <p:sldId id="287" r:id="rId14"/>
    <p:sldId id="291" r:id="rId15"/>
    <p:sldId id="292" r:id="rId16"/>
    <p:sldId id="289" r:id="rId17"/>
    <p:sldId id="304" r:id="rId18"/>
    <p:sldId id="295" r:id="rId19"/>
    <p:sldId id="296" r:id="rId20"/>
    <p:sldId id="305" r:id="rId21"/>
    <p:sldId id="306" r:id="rId22"/>
    <p:sldId id="290" r:id="rId23"/>
    <p:sldId id="307" r:id="rId24"/>
    <p:sldId id="309" r:id="rId25"/>
    <p:sldId id="310" r:id="rId26"/>
    <p:sldId id="311" r:id="rId27"/>
    <p:sldId id="312" r:id="rId28"/>
    <p:sldId id="31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101" d="100"/>
          <a:sy n="101" d="100"/>
        </p:scale>
        <p:origin x="150" y="276"/>
      </p:cViewPr>
      <p:guideLst>
        <p:guide orient="horz" pos="2160"/>
        <p:guide pos="3840"/>
      </p:guideLst>
    </p:cSldViewPr>
  </p:slid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1268B-8AC2-4239-8FAF-7C144C210720}" type="datetimeFigureOut">
              <a:rPr lang="en-US"/>
              <a:t>2/8/2025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2BA2C8-71FC-43D0-BD87-0547616971FA}" type="slidenum">
              <a:rPr/>
              <a:t>‹#›</a:t>
            </a:fld>
            <a:endParaRPr/>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D8362-6D63-40AC-BAA9-90C3AE6D5875}" type="datetimeFigureOut">
              <a:rPr lang="en-US"/>
              <a:t>2/8/2025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39446-6953-447E-A4E3-E7CFBF870046}" type="slidenum">
              <a:rPr/>
              <a:t>‹#›</a:t>
            </a:fld>
            <a:endParaRPr/>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2/8/2025</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2/8/2025</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2/8/2025</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smtClean="0"/>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2/8/2025</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2/8/2025</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2/8/2025</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2/8/2025</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2/8/2025</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smtClean="0"/>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2/8/2025</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2/8/2025</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2/8/2025</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57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222510" y="120134"/>
            <a:ext cx="7759440" cy="3139321"/>
          </a:xfrm>
          <a:prstGeom prst="rect">
            <a:avLst/>
          </a:prstGeom>
        </p:spPr>
        <p:txBody>
          <a:bodyPr wrap="square">
            <a:spAutoFit/>
          </a:bodyPr>
          <a:lstStyle/>
          <a:p>
            <a:r>
              <a:rPr lang="en-US" sz="6600" dirty="0" smtClean="0">
                <a:effectLst/>
              </a:rPr>
              <a:t>2. Protect </a:t>
            </a:r>
          </a:p>
          <a:p>
            <a:r>
              <a:rPr lang="en-US" sz="6600" dirty="0">
                <a:effectLst/>
              </a:rPr>
              <a:t> </a:t>
            </a:r>
            <a:r>
              <a:rPr lang="en-US" sz="6600" dirty="0" smtClean="0">
                <a:effectLst/>
              </a:rPr>
              <a:t>    your mind</a:t>
            </a:r>
          </a:p>
          <a:p>
            <a:r>
              <a:rPr lang="en-US" sz="6600" dirty="0">
                <a:effectLst/>
              </a:rPr>
              <a:t> </a:t>
            </a:r>
            <a:r>
              <a:rPr lang="en-US" sz="6600" dirty="0" smtClean="0">
                <a:effectLst/>
              </a:rPr>
              <a:t>   against </a:t>
            </a:r>
            <a:r>
              <a:rPr lang="en-US" sz="6600" u="sng" dirty="0" smtClean="0">
                <a:effectLst/>
              </a:rPr>
              <a:t>FEAR</a:t>
            </a:r>
            <a:endParaRPr lang="en-US" sz="6600" u="sng" dirty="0">
              <a:effectLst/>
            </a:endParaRPr>
          </a:p>
        </p:txBody>
      </p:sp>
    </p:spTree>
    <p:extLst>
      <p:ext uri="{BB962C8B-B14F-4D97-AF65-F5344CB8AC3E}">
        <p14:creationId xmlns:p14="http://schemas.microsoft.com/office/powerpoint/2010/main" val="115056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0149" y="561886"/>
            <a:ext cx="10410825" cy="3252172"/>
          </a:xfrm>
          <a:prstGeom prst="rect">
            <a:avLst/>
          </a:prstGeom>
        </p:spPr>
        <p:txBody>
          <a:bodyPr wrap="square">
            <a:spAutoFit/>
          </a:bodyPr>
          <a:lstStyle/>
          <a:p>
            <a:r>
              <a:rPr lang="en-US" sz="4400" b="1" dirty="0"/>
              <a:t>2 Timothy 1:7</a:t>
            </a:r>
          </a:p>
          <a:p>
            <a:endParaRPr lang="en-US" sz="4400" baseline="30000" dirty="0" smtClean="0"/>
          </a:p>
          <a:p>
            <a:r>
              <a:rPr lang="en-US" sz="4400" baseline="30000" dirty="0" smtClean="0"/>
              <a:t>7</a:t>
            </a:r>
            <a:r>
              <a:rPr lang="en-US" sz="4400" baseline="30000" dirty="0"/>
              <a:t> </a:t>
            </a:r>
            <a:r>
              <a:rPr lang="en-US" sz="4400" dirty="0"/>
              <a:t>For God has not given us a spirit of fear, but of power and of love and of a sound mind.</a:t>
            </a:r>
          </a:p>
        </p:txBody>
      </p:sp>
    </p:spTree>
    <p:extLst>
      <p:ext uri="{BB962C8B-B14F-4D97-AF65-F5344CB8AC3E}">
        <p14:creationId xmlns:p14="http://schemas.microsoft.com/office/powerpoint/2010/main" val="366500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7267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299" y="229791"/>
            <a:ext cx="11115675" cy="6124754"/>
          </a:xfrm>
          <a:prstGeom prst="rect">
            <a:avLst/>
          </a:prstGeom>
        </p:spPr>
        <p:txBody>
          <a:bodyPr wrap="square">
            <a:spAutoFit/>
          </a:bodyPr>
          <a:lstStyle/>
          <a:p>
            <a:pPr>
              <a:buFont typeface="Arial" panose="020B0604020202020204" pitchFamily="34" charset="0"/>
              <a:buChar char="•"/>
            </a:pPr>
            <a:r>
              <a:rPr lang="en-US" sz="2800" dirty="0"/>
              <a:t>Faith is the antidote for fear. Peace is a by-product of faith. But peace is something we must choose to take continually. True peace comes from choosing to place our faith in God on a daily basis. </a:t>
            </a:r>
            <a:endParaRPr lang="en-US" sz="2800" dirty="0" smtClean="0"/>
          </a:p>
          <a:p>
            <a:pPr>
              <a:buFont typeface="Arial" panose="020B0604020202020204" pitchFamily="34" charset="0"/>
              <a:buChar char="•"/>
            </a:pPr>
            <a:endParaRPr lang="en-US" sz="2800" dirty="0"/>
          </a:p>
          <a:p>
            <a:pPr>
              <a:buFont typeface="Arial" panose="020B0604020202020204" pitchFamily="34" charset="0"/>
              <a:buChar char="•"/>
            </a:pPr>
            <a:r>
              <a:rPr lang="en-US" sz="2800" dirty="0"/>
              <a:t>Just as the Israelites were not able to store manna for the future, so it is with emotional and spiritual peace. Each day we gain a supply that meets our need for that day.  –See Exodus </a:t>
            </a:r>
            <a:r>
              <a:rPr lang="en-US" sz="2800" dirty="0" smtClean="0"/>
              <a:t>16:14-20</a:t>
            </a:r>
          </a:p>
          <a:p>
            <a:pPr>
              <a:buFont typeface="Arial" panose="020B0604020202020204" pitchFamily="34" charset="0"/>
              <a:buChar char="•"/>
            </a:pPr>
            <a:endParaRPr lang="en-US" sz="2800" dirty="0"/>
          </a:p>
          <a:p>
            <a:pPr>
              <a:buFont typeface="Arial" panose="020B0604020202020204" pitchFamily="34" charset="0"/>
              <a:buChar char="•"/>
            </a:pPr>
            <a:r>
              <a:rPr lang="en-US" sz="2800" dirty="0"/>
              <a:t>If peace came in a life-time supply we would be tempted to fall into the trap of self-sufficiency.  </a:t>
            </a:r>
            <a:endParaRPr lang="en-US" sz="2800" dirty="0" smtClean="0"/>
          </a:p>
          <a:p>
            <a:endParaRPr lang="en-US" sz="2800" dirty="0"/>
          </a:p>
          <a:p>
            <a:pPr>
              <a:buFont typeface="Arial" panose="020B0604020202020204" pitchFamily="34" charset="0"/>
              <a:buChar char="•"/>
            </a:pPr>
            <a:r>
              <a:rPr lang="en-US" sz="2800" dirty="0"/>
              <a:t>Peace is found by confidently exercising our faith in God’s plan for us on a daily basis. By confidently trusting him for all we need for this day and forever. See Hebrews 4:16</a:t>
            </a:r>
          </a:p>
        </p:txBody>
      </p:sp>
    </p:spTree>
    <p:extLst>
      <p:ext uri="{BB962C8B-B14F-4D97-AF65-F5344CB8AC3E}">
        <p14:creationId xmlns:p14="http://schemas.microsoft.com/office/powerpoint/2010/main" val="380015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327285" y="4196834"/>
            <a:ext cx="9778740" cy="3139321"/>
          </a:xfrm>
          <a:prstGeom prst="rect">
            <a:avLst/>
          </a:prstGeom>
        </p:spPr>
        <p:txBody>
          <a:bodyPr wrap="square">
            <a:spAutoFit/>
          </a:bodyPr>
          <a:lstStyle/>
          <a:p>
            <a:r>
              <a:rPr lang="en-US" sz="6600" dirty="0">
                <a:solidFill>
                  <a:srgbClr val="FFFF00"/>
                </a:solidFill>
                <a:effectLst>
                  <a:glow rad="228600">
                    <a:schemeClr val="accent2">
                      <a:lumMod val="50000"/>
                      <a:alpha val="40000"/>
                    </a:schemeClr>
                  </a:glow>
                </a:effectLst>
              </a:rPr>
              <a:t>3</a:t>
            </a:r>
            <a:r>
              <a:rPr lang="en-US" sz="6600" dirty="0" smtClean="0">
                <a:solidFill>
                  <a:srgbClr val="FFFF00"/>
                </a:solidFill>
                <a:effectLst>
                  <a:glow rad="228600">
                    <a:schemeClr val="accent2">
                      <a:lumMod val="50000"/>
                      <a:alpha val="40000"/>
                    </a:schemeClr>
                  </a:glow>
                </a:effectLst>
              </a:rPr>
              <a:t>. Guard against the</a:t>
            </a:r>
          </a:p>
          <a:p>
            <a:r>
              <a:rPr lang="en-US" sz="6600" dirty="0">
                <a:solidFill>
                  <a:srgbClr val="FFFF00"/>
                </a:solidFill>
                <a:effectLst>
                  <a:glow rad="228600">
                    <a:schemeClr val="accent2">
                      <a:lumMod val="50000"/>
                      <a:alpha val="40000"/>
                    </a:schemeClr>
                  </a:glow>
                </a:effectLst>
              </a:rPr>
              <a:t> </a:t>
            </a:r>
            <a:r>
              <a:rPr lang="en-US" sz="6600" dirty="0" smtClean="0">
                <a:solidFill>
                  <a:srgbClr val="FFFF00"/>
                </a:solidFill>
                <a:effectLst>
                  <a:glow rad="228600">
                    <a:schemeClr val="accent2">
                      <a:lumMod val="50000"/>
                      <a:alpha val="40000"/>
                    </a:schemeClr>
                  </a:glow>
                </a:effectLst>
              </a:rPr>
              <a:t>  world’s </a:t>
            </a:r>
            <a:r>
              <a:rPr lang="en-US" sz="6600" u="sng" dirty="0" smtClean="0">
                <a:solidFill>
                  <a:srgbClr val="FFFF00"/>
                </a:solidFill>
                <a:effectLst>
                  <a:glow rad="228600">
                    <a:schemeClr val="accent2">
                      <a:lumMod val="50000"/>
                      <a:alpha val="40000"/>
                    </a:schemeClr>
                  </a:glow>
                </a:effectLst>
              </a:rPr>
              <a:t>INFLUENCES</a:t>
            </a:r>
            <a:r>
              <a:rPr lang="en-US" sz="6600" dirty="0" smtClean="0">
                <a:solidFill>
                  <a:srgbClr val="FFFF00"/>
                </a:solidFill>
                <a:effectLst>
                  <a:glow rad="228600">
                    <a:schemeClr val="accent2">
                      <a:lumMod val="50000"/>
                      <a:alpha val="40000"/>
                    </a:schemeClr>
                  </a:glow>
                </a:effectLst>
              </a:rPr>
              <a:t> </a:t>
            </a:r>
          </a:p>
          <a:p>
            <a:r>
              <a:rPr lang="en-US" sz="6600" dirty="0">
                <a:solidFill>
                  <a:srgbClr val="FFFF00"/>
                </a:solidFill>
                <a:effectLst>
                  <a:glow rad="228600">
                    <a:schemeClr val="accent2">
                      <a:lumMod val="50000"/>
                      <a:alpha val="40000"/>
                    </a:schemeClr>
                  </a:glow>
                </a:effectLst>
              </a:rPr>
              <a:t> </a:t>
            </a:r>
            <a:endParaRPr lang="en-US" sz="6600" u="sng" dirty="0">
              <a:solidFill>
                <a:srgbClr val="FFFF00"/>
              </a:solidFill>
              <a:effectLst>
                <a:glow rad="228600">
                  <a:schemeClr val="accent2">
                    <a:lumMod val="50000"/>
                    <a:alpha val="40000"/>
                  </a:schemeClr>
                </a:glow>
              </a:effectLst>
            </a:endParaRPr>
          </a:p>
        </p:txBody>
      </p:sp>
    </p:spTree>
    <p:extLst>
      <p:ext uri="{BB962C8B-B14F-4D97-AF65-F5344CB8AC3E}">
        <p14:creationId xmlns:p14="http://schemas.microsoft.com/office/powerpoint/2010/main" val="225673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7313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1058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8675" y="418237"/>
            <a:ext cx="10763250" cy="4196020"/>
          </a:xfrm>
          <a:prstGeom prst="rect">
            <a:avLst/>
          </a:prstGeom>
        </p:spPr>
        <p:txBody>
          <a:bodyPr wrap="square">
            <a:spAutoFit/>
          </a:bodyPr>
          <a:lstStyle/>
          <a:p>
            <a:r>
              <a:rPr lang="en-US" sz="4000" b="1" dirty="0"/>
              <a:t>James </a:t>
            </a:r>
            <a:r>
              <a:rPr lang="en-US" sz="4000" b="1" dirty="0" smtClean="0"/>
              <a:t>4:4 (NLT)</a:t>
            </a:r>
            <a:endParaRPr lang="en-US" sz="4000" b="1" dirty="0"/>
          </a:p>
          <a:p>
            <a:endParaRPr lang="en-US" sz="4000" baseline="30000" dirty="0" smtClean="0"/>
          </a:p>
          <a:p>
            <a:r>
              <a:rPr lang="en-US" sz="4000" baseline="30000" dirty="0" smtClean="0"/>
              <a:t>4</a:t>
            </a:r>
            <a:r>
              <a:rPr lang="en-US" sz="4000" baseline="30000" dirty="0"/>
              <a:t> </a:t>
            </a:r>
            <a:r>
              <a:rPr lang="en-US" sz="4000" dirty="0"/>
              <a:t>You adulterers</a:t>
            </a:r>
            <a:r>
              <a:rPr lang="en-US" sz="4000" dirty="0" smtClean="0"/>
              <a:t>! </a:t>
            </a:r>
            <a:r>
              <a:rPr lang="en-US" sz="4000" dirty="0"/>
              <a:t>Don’t you realize that friendship with the world makes you an enemy of God? I say it again: If you want to be a friend of the world, you make yourself an enemy of God. </a:t>
            </a:r>
          </a:p>
        </p:txBody>
      </p:sp>
    </p:spTree>
    <p:extLst>
      <p:ext uri="{BB962C8B-B14F-4D97-AF65-F5344CB8AC3E}">
        <p14:creationId xmlns:p14="http://schemas.microsoft.com/office/powerpoint/2010/main" val="159916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9979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0244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1281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3025" y="1824335"/>
            <a:ext cx="9763125" cy="3416320"/>
          </a:xfrm>
          <a:prstGeom prst="rect">
            <a:avLst/>
          </a:prstGeom>
        </p:spPr>
        <p:txBody>
          <a:bodyPr wrap="square">
            <a:spAutoFit/>
          </a:bodyPr>
          <a:lstStyle/>
          <a:p>
            <a:pPr algn="ctr"/>
            <a:r>
              <a:rPr lang="en-US" sz="5400" baseline="30000" dirty="0" smtClean="0"/>
              <a:t>2</a:t>
            </a:r>
            <a:r>
              <a:rPr lang="en-US" sz="5400" baseline="30000" dirty="0"/>
              <a:t> </a:t>
            </a:r>
            <a:r>
              <a:rPr lang="en-US" sz="5400" dirty="0"/>
              <a:t>Set your minds on things above, not on earthly things</a:t>
            </a:r>
            <a:r>
              <a:rPr lang="en-US" sz="5400" dirty="0" smtClean="0"/>
              <a:t>.</a:t>
            </a:r>
          </a:p>
          <a:p>
            <a:pPr algn="ctr"/>
            <a:r>
              <a:rPr lang="en-US" sz="5400" b="1" dirty="0"/>
              <a:t>Colossians 3:2</a:t>
            </a:r>
          </a:p>
          <a:p>
            <a:pPr algn="ctr"/>
            <a:endParaRPr lang="en-US" sz="5400" dirty="0"/>
          </a:p>
        </p:txBody>
      </p:sp>
    </p:spTree>
    <p:extLst>
      <p:ext uri="{BB962C8B-B14F-4D97-AF65-F5344CB8AC3E}">
        <p14:creationId xmlns:p14="http://schemas.microsoft.com/office/powerpoint/2010/main" val="272194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3450" y="1057186"/>
            <a:ext cx="9753600" cy="3477875"/>
          </a:xfrm>
          <a:prstGeom prst="rect">
            <a:avLst/>
          </a:prstGeom>
        </p:spPr>
        <p:txBody>
          <a:bodyPr wrap="square">
            <a:spAutoFit/>
          </a:bodyPr>
          <a:lstStyle/>
          <a:p>
            <a:pPr algn="ctr"/>
            <a:r>
              <a:rPr lang="en-US" sz="4400" baseline="30000" dirty="0" smtClean="0"/>
              <a:t>2</a:t>
            </a:r>
            <a:r>
              <a:rPr lang="en-US" sz="4400" baseline="30000" dirty="0"/>
              <a:t> </a:t>
            </a:r>
            <a:r>
              <a:rPr lang="en-US" sz="4400" dirty="0"/>
              <a:t>Do not conform to the pattern of this world, but be transformed by the renewing of your mind. </a:t>
            </a:r>
            <a:endParaRPr lang="en-US" sz="4400" dirty="0" smtClean="0"/>
          </a:p>
          <a:p>
            <a:pPr algn="ctr"/>
            <a:r>
              <a:rPr lang="en-US" sz="4400" b="1" dirty="0"/>
              <a:t>Romans </a:t>
            </a:r>
            <a:r>
              <a:rPr lang="en-US" sz="4400" b="1" dirty="0" smtClean="0"/>
              <a:t>12:2 (NIV)</a:t>
            </a:r>
            <a:endParaRPr lang="en-US" sz="4400" b="1" dirty="0"/>
          </a:p>
          <a:p>
            <a:pPr algn="ctr"/>
            <a:endParaRPr lang="en-US" sz="4400" dirty="0"/>
          </a:p>
        </p:txBody>
      </p:sp>
    </p:spTree>
    <p:extLst>
      <p:ext uri="{BB962C8B-B14F-4D97-AF65-F5344CB8AC3E}">
        <p14:creationId xmlns:p14="http://schemas.microsoft.com/office/powerpoint/2010/main" val="141640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6774" y="738574"/>
            <a:ext cx="10772775" cy="5078313"/>
          </a:xfrm>
          <a:prstGeom prst="rect">
            <a:avLst/>
          </a:prstGeom>
        </p:spPr>
        <p:txBody>
          <a:bodyPr wrap="square">
            <a:spAutoFit/>
          </a:bodyPr>
          <a:lstStyle/>
          <a:p>
            <a:r>
              <a:rPr lang="en-US" sz="5400" dirty="0" smtClean="0">
                <a:latin typeface="Rockwell Extra Bold" panose="02060903040505020403" pitchFamily="18" charset="0"/>
              </a:rPr>
              <a:t>The </a:t>
            </a:r>
            <a:r>
              <a:rPr lang="en-US" sz="5400" dirty="0">
                <a:latin typeface="Rockwell Extra Bold" panose="02060903040505020403" pitchFamily="18" charset="0"/>
              </a:rPr>
              <a:t>things we value most should be things that are above – spiritual things such as the Bible, prayer, the Gospel, obedience to God, God Himself. </a:t>
            </a:r>
            <a:endParaRPr lang="en-US" sz="5400" dirty="0" smtClean="0">
              <a:latin typeface="Rockwell Extra Bold" panose="02060903040505020403" pitchFamily="18" charset="0"/>
            </a:endParaRPr>
          </a:p>
        </p:txBody>
      </p:sp>
    </p:spTree>
    <p:extLst>
      <p:ext uri="{BB962C8B-B14F-4D97-AF65-F5344CB8AC3E}">
        <p14:creationId xmlns:p14="http://schemas.microsoft.com/office/powerpoint/2010/main" val="161272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327285" y="4196834"/>
            <a:ext cx="9778740" cy="3139321"/>
          </a:xfrm>
          <a:prstGeom prst="rect">
            <a:avLst/>
          </a:prstGeom>
        </p:spPr>
        <p:txBody>
          <a:bodyPr wrap="square">
            <a:spAutoFit/>
          </a:bodyPr>
          <a:lstStyle/>
          <a:p>
            <a:r>
              <a:rPr lang="en-US" sz="6600" dirty="0" smtClean="0">
                <a:solidFill>
                  <a:schemeClr val="bg1"/>
                </a:solidFill>
                <a:effectLst>
                  <a:glow rad="228600">
                    <a:schemeClr val="tx1">
                      <a:alpha val="40000"/>
                    </a:schemeClr>
                  </a:glow>
                </a:effectLst>
              </a:rPr>
              <a:t>4. Shield your mind against NEGATIVITY.</a:t>
            </a:r>
            <a:r>
              <a:rPr lang="en-US" sz="6600" dirty="0" smtClean="0">
                <a:solidFill>
                  <a:schemeClr val="bg1"/>
                </a:solidFill>
                <a:effectLst>
                  <a:glow rad="228600">
                    <a:schemeClr val="tx1">
                      <a:alpha val="40000"/>
                    </a:schemeClr>
                  </a:glow>
                </a:effectLst>
              </a:rPr>
              <a:t> </a:t>
            </a:r>
            <a:endParaRPr lang="en-US" sz="6600" dirty="0" smtClean="0">
              <a:solidFill>
                <a:schemeClr val="bg1"/>
              </a:solidFill>
              <a:effectLst>
                <a:glow rad="228600">
                  <a:schemeClr val="tx1">
                    <a:alpha val="40000"/>
                  </a:schemeClr>
                </a:glow>
              </a:effectLst>
            </a:endParaRPr>
          </a:p>
          <a:p>
            <a:r>
              <a:rPr lang="en-US" sz="6600" dirty="0">
                <a:solidFill>
                  <a:schemeClr val="bg1"/>
                </a:solidFill>
                <a:effectLst>
                  <a:glow rad="228600">
                    <a:schemeClr val="tx1">
                      <a:alpha val="40000"/>
                    </a:schemeClr>
                  </a:glow>
                </a:effectLst>
              </a:rPr>
              <a:t> </a:t>
            </a:r>
            <a:endParaRPr lang="en-US" sz="6600" u="sng" dirty="0">
              <a:solidFill>
                <a:schemeClr val="bg1"/>
              </a:solidFill>
              <a:effectLst>
                <a:glow rad="228600">
                  <a:schemeClr val="tx1">
                    <a:alpha val="40000"/>
                  </a:schemeClr>
                </a:glow>
              </a:effectLst>
            </a:endParaRPr>
          </a:p>
        </p:txBody>
      </p:sp>
    </p:spTree>
    <p:extLst>
      <p:ext uri="{BB962C8B-B14F-4D97-AF65-F5344CB8AC3E}">
        <p14:creationId xmlns:p14="http://schemas.microsoft.com/office/powerpoint/2010/main" val="422768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1100" y="1194911"/>
            <a:ext cx="9448800" cy="3477875"/>
          </a:xfrm>
          <a:prstGeom prst="rect">
            <a:avLst/>
          </a:prstGeom>
        </p:spPr>
        <p:txBody>
          <a:bodyPr wrap="square">
            <a:spAutoFit/>
          </a:bodyPr>
          <a:lstStyle/>
          <a:p>
            <a:pPr algn="ctr"/>
            <a:r>
              <a:rPr lang="en-US" sz="4400" baseline="30000" dirty="0" smtClean="0"/>
              <a:t>5</a:t>
            </a:r>
            <a:r>
              <a:rPr lang="en-US" sz="4400" baseline="30000" dirty="0"/>
              <a:t> </a:t>
            </a:r>
            <a:r>
              <a:rPr lang="en-US" sz="4400" dirty="0"/>
              <a:t>Why, my soul, are you downcast?</a:t>
            </a:r>
            <a:br>
              <a:rPr lang="en-US" sz="4400" dirty="0"/>
            </a:br>
            <a:r>
              <a:rPr lang="en-US" sz="4400" dirty="0"/>
              <a:t>    Why so disturbed within me?</a:t>
            </a:r>
            <a:br>
              <a:rPr lang="en-US" sz="4400" dirty="0"/>
            </a:br>
            <a:r>
              <a:rPr lang="en-US" sz="4400" dirty="0"/>
              <a:t>Put your hope in God</a:t>
            </a:r>
            <a:r>
              <a:rPr lang="en-US" sz="4400" dirty="0" smtClean="0"/>
              <a:t>,</a:t>
            </a:r>
          </a:p>
          <a:p>
            <a:pPr algn="ctr"/>
            <a:r>
              <a:rPr lang="en-US" sz="4400" b="1" dirty="0"/>
              <a:t>Psalm 42:5</a:t>
            </a:r>
          </a:p>
          <a:p>
            <a:pPr algn="ctr"/>
            <a:endParaRPr lang="en-US" sz="4400" dirty="0"/>
          </a:p>
        </p:txBody>
      </p:sp>
    </p:spTree>
    <p:extLst>
      <p:ext uri="{BB962C8B-B14F-4D97-AF65-F5344CB8AC3E}">
        <p14:creationId xmlns:p14="http://schemas.microsoft.com/office/powerpoint/2010/main" val="340268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47650"/>
            <a:ext cx="11353800" cy="7109639"/>
          </a:xfrm>
          <a:prstGeom prst="rect">
            <a:avLst/>
          </a:prstGeom>
        </p:spPr>
        <p:txBody>
          <a:bodyPr wrap="square">
            <a:spAutoFit/>
          </a:bodyPr>
          <a:lstStyle/>
          <a:p>
            <a:pPr algn="ctr"/>
            <a:r>
              <a:rPr lang="en-US" sz="4000" baseline="30000" dirty="0" smtClean="0"/>
              <a:t>8</a:t>
            </a:r>
            <a:r>
              <a:rPr lang="en-US" sz="4000" baseline="30000" dirty="0"/>
              <a:t> </a:t>
            </a:r>
            <a:r>
              <a:rPr lang="en-US" sz="4000" dirty="0"/>
              <a:t>Christian brothers, keep your minds thinking about whatever is true, whatever is respected, whatever is right, whatever is pure, whatever can be loved, and whatever is well thought of. If there is anything good and worth giving thanks for, think about these things. </a:t>
            </a:r>
            <a:r>
              <a:rPr lang="en-US" sz="4000" baseline="30000" dirty="0"/>
              <a:t>9 </a:t>
            </a:r>
            <a:r>
              <a:rPr lang="en-US" sz="4000" dirty="0"/>
              <a:t>Keep on doing all the things you learned and received and heard from me. Do the things you saw me do. Then the God Who gives peace will be with you</a:t>
            </a:r>
            <a:r>
              <a:rPr lang="en-US" sz="4000" dirty="0" smtClean="0"/>
              <a:t>.</a:t>
            </a:r>
          </a:p>
          <a:p>
            <a:pPr algn="ctr"/>
            <a:r>
              <a:rPr lang="en-US" sz="2800" b="1" dirty="0"/>
              <a:t>Philippians 4:8-9</a:t>
            </a:r>
          </a:p>
          <a:p>
            <a:pPr algn="ctr"/>
            <a:r>
              <a:rPr lang="en-US" sz="2800" b="1" dirty="0"/>
              <a:t>New Life Version</a:t>
            </a:r>
          </a:p>
          <a:p>
            <a:pPr algn="ctr"/>
            <a:endParaRPr lang="en-US" sz="4000" dirty="0"/>
          </a:p>
        </p:txBody>
      </p:sp>
    </p:spTree>
    <p:extLst>
      <p:ext uri="{BB962C8B-B14F-4D97-AF65-F5344CB8AC3E}">
        <p14:creationId xmlns:p14="http://schemas.microsoft.com/office/powerpoint/2010/main" val="297788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985361"/>
            <a:ext cx="9991725" cy="4585871"/>
          </a:xfrm>
          <a:prstGeom prst="rect">
            <a:avLst/>
          </a:prstGeom>
        </p:spPr>
        <p:txBody>
          <a:bodyPr wrap="square">
            <a:spAutoFit/>
          </a:bodyPr>
          <a:lstStyle/>
          <a:p>
            <a:pPr algn="ctr"/>
            <a:r>
              <a:rPr lang="en-US" sz="4400" baseline="30000" dirty="0" smtClean="0"/>
              <a:t>6</a:t>
            </a:r>
            <a:r>
              <a:rPr lang="en-US" sz="4400" baseline="30000" dirty="0"/>
              <a:t> </a:t>
            </a:r>
            <a:r>
              <a:rPr lang="en-US" sz="4400" dirty="0"/>
              <a:t>If your sinful old self is the boss over your mind, it leads to death. But if the Holy Spirit is the boss over your mind, it leads to life and peace. </a:t>
            </a:r>
            <a:endParaRPr lang="en-US" sz="4400" dirty="0" smtClean="0"/>
          </a:p>
          <a:p>
            <a:pPr algn="ctr"/>
            <a:r>
              <a:rPr lang="en-US" sz="3600" b="1" dirty="0"/>
              <a:t>Romans 8:6</a:t>
            </a:r>
          </a:p>
          <a:p>
            <a:pPr algn="ctr"/>
            <a:r>
              <a:rPr lang="en-US" sz="3600" b="1" dirty="0"/>
              <a:t>New Life Version</a:t>
            </a:r>
          </a:p>
          <a:p>
            <a:pPr algn="ctr"/>
            <a:endParaRPr lang="en-US" sz="4400" dirty="0"/>
          </a:p>
        </p:txBody>
      </p:sp>
    </p:spTree>
    <p:extLst>
      <p:ext uri="{BB962C8B-B14F-4D97-AF65-F5344CB8AC3E}">
        <p14:creationId xmlns:p14="http://schemas.microsoft.com/office/powerpoint/2010/main" val="357919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3075" y="209550"/>
            <a:ext cx="8267700" cy="5632311"/>
          </a:xfrm>
          <a:prstGeom prst="rect">
            <a:avLst/>
          </a:prstGeom>
        </p:spPr>
        <p:txBody>
          <a:bodyPr wrap="square">
            <a:spAutoFit/>
          </a:bodyPr>
          <a:lstStyle/>
          <a:p>
            <a:pPr algn="ctr"/>
            <a:endParaRPr lang="en-US" sz="4000" dirty="0">
              <a:latin typeface="Franklin Gothic Demi" panose="020B0703020102020204" pitchFamily="34" charset="0"/>
            </a:endParaRPr>
          </a:p>
          <a:p>
            <a:pPr algn="ctr"/>
            <a:r>
              <a:rPr lang="en-US" sz="4000" dirty="0">
                <a:latin typeface="Franklin Gothic Demi" panose="020B0703020102020204" pitchFamily="34" charset="0"/>
              </a:rPr>
              <a:t>“If you would protect your body, guard your mind. If you would renew your body, beautify your mind. Thoughts of malice, envy, disappointment, despondency, rob the body of its health and grace.”</a:t>
            </a:r>
          </a:p>
          <a:p>
            <a:pPr algn="ctr"/>
            <a:endParaRPr lang="en-US" sz="4000" dirty="0">
              <a:latin typeface="Franklin Gothic Demi" panose="020B0703020102020204" pitchFamily="34" charset="0"/>
            </a:endParaRPr>
          </a:p>
          <a:p>
            <a:pPr algn="ctr"/>
            <a:r>
              <a:rPr lang="en-US" sz="4000" dirty="0" smtClean="0">
                <a:latin typeface="Franklin Gothic Demi" panose="020B0703020102020204" pitchFamily="34" charset="0"/>
              </a:rPr>
              <a:t>- </a:t>
            </a:r>
            <a:r>
              <a:rPr lang="en-US" sz="4000" dirty="0">
                <a:latin typeface="Franklin Gothic Demi" panose="020B0703020102020204" pitchFamily="34" charset="0"/>
              </a:rPr>
              <a:t>James </a:t>
            </a:r>
            <a:r>
              <a:rPr lang="en-US" sz="4000" dirty="0" smtClean="0">
                <a:latin typeface="Franklin Gothic Demi" panose="020B0703020102020204" pitchFamily="34" charset="0"/>
              </a:rPr>
              <a:t>Allen-</a:t>
            </a:r>
            <a:endParaRPr lang="en-US" sz="4000" dirty="0">
              <a:latin typeface="Franklin Gothic Demi" panose="020B0703020102020204" pitchFamily="34" charset="0"/>
            </a:endParaRPr>
          </a:p>
        </p:txBody>
      </p:sp>
    </p:spTree>
    <p:extLst>
      <p:ext uri="{BB962C8B-B14F-4D97-AF65-F5344CB8AC3E}">
        <p14:creationId xmlns:p14="http://schemas.microsoft.com/office/powerpoint/2010/main" val="388365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69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5824" y="314325"/>
            <a:ext cx="10677525" cy="6247864"/>
          </a:xfrm>
          <a:prstGeom prst="rect">
            <a:avLst/>
          </a:prstGeom>
        </p:spPr>
        <p:txBody>
          <a:bodyPr wrap="square">
            <a:spAutoFit/>
          </a:bodyPr>
          <a:lstStyle/>
          <a:p>
            <a:r>
              <a:rPr lang="en-US" sz="4000" b="1" dirty="0"/>
              <a:t>2 Corinthians 10:3-5</a:t>
            </a:r>
          </a:p>
          <a:p>
            <a:r>
              <a:rPr lang="en-US" sz="4000" baseline="30000" dirty="0" smtClean="0"/>
              <a:t>3</a:t>
            </a:r>
            <a:r>
              <a:rPr lang="en-US" sz="4000" baseline="30000" dirty="0"/>
              <a:t> </a:t>
            </a:r>
            <a:r>
              <a:rPr lang="en-US" sz="4000" dirty="0"/>
              <a:t>For though we live in the world, we do not wage war as the world does. </a:t>
            </a:r>
            <a:r>
              <a:rPr lang="en-US" sz="4000" baseline="30000" dirty="0"/>
              <a:t>4 </a:t>
            </a:r>
            <a:r>
              <a:rPr lang="en-US" sz="4000" dirty="0"/>
              <a:t>The weapons we fight with are not the weapons of the world. On the contrary, they have divine power to demolish strongholds. </a:t>
            </a:r>
            <a:r>
              <a:rPr lang="en-US" sz="4000" baseline="30000" dirty="0"/>
              <a:t>5 </a:t>
            </a:r>
            <a:r>
              <a:rPr lang="en-US" sz="4000" dirty="0"/>
              <a:t>We demolish arguments and every pretension that sets itself up against the knowledge of God, and we take captive every thought to make it obedient to Christ. </a:t>
            </a:r>
          </a:p>
        </p:txBody>
      </p:sp>
    </p:spTree>
    <p:extLst>
      <p:ext uri="{BB962C8B-B14F-4D97-AF65-F5344CB8AC3E}">
        <p14:creationId xmlns:p14="http://schemas.microsoft.com/office/powerpoint/2010/main" val="304968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689234" y="1044059"/>
            <a:ext cx="6606915" cy="3785652"/>
          </a:xfrm>
          <a:prstGeom prst="rect">
            <a:avLst/>
          </a:prstGeom>
        </p:spPr>
        <p:txBody>
          <a:bodyPr wrap="square">
            <a:spAutoFit/>
          </a:bodyPr>
          <a:lstStyle/>
          <a:p>
            <a:r>
              <a:rPr lang="en-US" sz="8000" dirty="0" smtClean="0">
                <a:solidFill>
                  <a:schemeClr val="bg1"/>
                </a:solidFill>
                <a:effectLst>
                  <a:glow rad="228600">
                    <a:schemeClr val="tx1">
                      <a:alpha val="40000"/>
                    </a:schemeClr>
                  </a:glow>
                </a:effectLst>
              </a:rPr>
              <a:t>1.Safeguard</a:t>
            </a:r>
          </a:p>
          <a:p>
            <a:r>
              <a:rPr lang="en-US" sz="8000" dirty="0">
                <a:solidFill>
                  <a:schemeClr val="bg1"/>
                </a:solidFill>
                <a:effectLst>
                  <a:glow rad="228600">
                    <a:schemeClr val="tx1">
                      <a:alpha val="40000"/>
                    </a:schemeClr>
                  </a:glow>
                </a:effectLst>
              </a:rPr>
              <a:t> </a:t>
            </a:r>
            <a:r>
              <a:rPr lang="en-US" sz="8000" dirty="0" smtClean="0">
                <a:solidFill>
                  <a:schemeClr val="bg1"/>
                </a:solidFill>
                <a:effectLst>
                  <a:glow rad="228600">
                    <a:schemeClr val="tx1">
                      <a:alpha val="40000"/>
                    </a:schemeClr>
                  </a:glow>
                </a:effectLst>
              </a:rPr>
              <a:t>  </a:t>
            </a:r>
            <a:r>
              <a:rPr lang="en-US" sz="8000" dirty="0">
                <a:solidFill>
                  <a:schemeClr val="bg1"/>
                </a:solidFill>
                <a:effectLst>
                  <a:glow rad="228600">
                    <a:schemeClr val="tx1">
                      <a:alpha val="40000"/>
                    </a:schemeClr>
                  </a:glow>
                </a:effectLst>
              </a:rPr>
              <a:t>your </a:t>
            </a:r>
            <a:r>
              <a:rPr lang="en-US" sz="8000" dirty="0" smtClean="0">
                <a:solidFill>
                  <a:schemeClr val="bg1"/>
                </a:solidFill>
                <a:effectLst>
                  <a:glow rad="228600">
                    <a:schemeClr val="tx1">
                      <a:alpha val="40000"/>
                    </a:schemeClr>
                  </a:glow>
                </a:effectLst>
              </a:rPr>
              <a:t>mind</a:t>
            </a:r>
          </a:p>
          <a:p>
            <a:r>
              <a:rPr lang="en-US" sz="8000" dirty="0">
                <a:solidFill>
                  <a:schemeClr val="bg1"/>
                </a:solidFill>
                <a:effectLst>
                  <a:glow rad="228600">
                    <a:schemeClr val="tx1">
                      <a:alpha val="40000"/>
                    </a:schemeClr>
                  </a:glow>
                </a:effectLst>
              </a:rPr>
              <a:t> </a:t>
            </a:r>
            <a:r>
              <a:rPr lang="en-US" sz="8000" dirty="0" smtClean="0">
                <a:solidFill>
                  <a:schemeClr val="bg1"/>
                </a:solidFill>
                <a:effectLst>
                  <a:glow rad="228600">
                    <a:schemeClr val="tx1">
                      <a:alpha val="40000"/>
                    </a:schemeClr>
                  </a:glow>
                </a:effectLst>
              </a:rPr>
              <a:t> </a:t>
            </a:r>
            <a:r>
              <a:rPr lang="en-US" sz="8000" dirty="0">
                <a:solidFill>
                  <a:schemeClr val="bg1"/>
                </a:solidFill>
                <a:effectLst>
                  <a:glow rad="228600">
                    <a:schemeClr val="tx1">
                      <a:alpha val="40000"/>
                    </a:schemeClr>
                  </a:glow>
                </a:effectLst>
              </a:rPr>
              <a:t>against </a:t>
            </a:r>
            <a:r>
              <a:rPr lang="en-US" sz="8000" u="sng" dirty="0">
                <a:solidFill>
                  <a:schemeClr val="bg1"/>
                </a:solidFill>
                <a:effectLst>
                  <a:glow rad="228600">
                    <a:schemeClr val="tx1">
                      <a:alpha val="40000"/>
                    </a:schemeClr>
                  </a:glow>
                </a:effectLst>
              </a:rPr>
              <a:t>LIES</a:t>
            </a:r>
          </a:p>
        </p:txBody>
      </p:sp>
    </p:spTree>
    <p:extLst>
      <p:ext uri="{BB962C8B-B14F-4D97-AF65-F5344CB8AC3E}">
        <p14:creationId xmlns:p14="http://schemas.microsoft.com/office/powerpoint/2010/main" val="236087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5824" y="314325"/>
            <a:ext cx="10677525" cy="6247864"/>
          </a:xfrm>
          <a:prstGeom prst="rect">
            <a:avLst/>
          </a:prstGeom>
        </p:spPr>
        <p:txBody>
          <a:bodyPr wrap="square">
            <a:spAutoFit/>
          </a:bodyPr>
          <a:lstStyle/>
          <a:p>
            <a:r>
              <a:rPr lang="en-US" sz="4000" b="1" dirty="0"/>
              <a:t>2 Corinthians 10:3-5</a:t>
            </a:r>
          </a:p>
          <a:p>
            <a:r>
              <a:rPr lang="en-US" sz="4000" baseline="30000" dirty="0" smtClean="0"/>
              <a:t>3</a:t>
            </a:r>
            <a:r>
              <a:rPr lang="en-US" sz="4000" baseline="30000" dirty="0"/>
              <a:t> </a:t>
            </a:r>
            <a:r>
              <a:rPr lang="en-US" sz="4000" dirty="0"/>
              <a:t>For though we live in the world, we do not wage war as the world does. </a:t>
            </a:r>
            <a:r>
              <a:rPr lang="en-US" sz="4000" baseline="30000" dirty="0"/>
              <a:t>4 </a:t>
            </a:r>
            <a:r>
              <a:rPr lang="en-US" sz="4000" dirty="0"/>
              <a:t>The weapons we fight with are not the weapons of the world. On the contrary, they have divine power to demolish strongholds. </a:t>
            </a:r>
            <a:r>
              <a:rPr lang="en-US" sz="4000" u="sng" baseline="30000" dirty="0"/>
              <a:t>5 </a:t>
            </a:r>
            <a:r>
              <a:rPr lang="en-US" sz="4000" u="sng" dirty="0"/>
              <a:t>We demolish arguments and every pretension that sets itself up against the knowledge of God, and we take captive every thought to make it obedient to Christ. </a:t>
            </a:r>
          </a:p>
        </p:txBody>
      </p:sp>
    </p:spTree>
    <p:extLst>
      <p:ext uri="{BB962C8B-B14F-4D97-AF65-F5344CB8AC3E}">
        <p14:creationId xmlns:p14="http://schemas.microsoft.com/office/powerpoint/2010/main" val="425847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632163"/>
            <a:ext cx="10868025" cy="5016758"/>
          </a:xfrm>
          <a:prstGeom prst="rect">
            <a:avLst/>
          </a:prstGeom>
        </p:spPr>
        <p:txBody>
          <a:bodyPr wrap="square">
            <a:spAutoFit/>
          </a:bodyPr>
          <a:lstStyle/>
          <a:p>
            <a:r>
              <a:rPr lang="en-US" sz="4000" b="1" dirty="0"/>
              <a:t>John </a:t>
            </a:r>
            <a:r>
              <a:rPr lang="en-US" sz="4000" b="1" dirty="0" smtClean="0"/>
              <a:t>8:44</a:t>
            </a:r>
          </a:p>
          <a:p>
            <a:endParaRPr lang="en-US" sz="4000" b="1" dirty="0"/>
          </a:p>
          <a:p>
            <a:r>
              <a:rPr lang="en-US" sz="4000" baseline="30000" dirty="0" smtClean="0"/>
              <a:t>44</a:t>
            </a:r>
            <a:r>
              <a:rPr lang="en-US" sz="4000" baseline="30000" dirty="0"/>
              <a:t> </a:t>
            </a:r>
            <a:r>
              <a:rPr lang="en-US" sz="4000" dirty="0"/>
              <a:t>You belong to your father, the devil, and you want to carry out your father’s desires. He was a murderer from the beginning, not holding to the truth, for there is no truth in him. </a:t>
            </a:r>
            <a:r>
              <a:rPr lang="en-US" sz="4000" u="sng" dirty="0"/>
              <a:t>When he lies, he speaks his native language, for he is a liar and the father of lies.</a:t>
            </a:r>
          </a:p>
        </p:txBody>
      </p:sp>
    </p:spTree>
    <p:extLst>
      <p:ext uri="{BB962C8B-B14F-4D97-AF65-F5344CB8AC3E}">
        <p14:creationId xmlns:p14="http://schemas.microsoft.com/office/powerpoint/2010/main" val="186386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257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4958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5113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2.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 painting presentation (widescreen)</Template>
  <TotalTime>273</TotalTime>
  <Words>177</Words>
  <Application>Microsoft Office PowerPoint</Application>
  <PresentationFormat>Widescreen</PresentationFormat>
  <Paragraphs>48</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Franklin Gothic Demi</vt:lpstr>
      <vt:lpstr>Georgia</vt:lpstr>
      <vt:lpstr>Rockwell Extra Bold</vt:lpstr>
      <vt:lpstr>Ocean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timkine@yahoo.com</dc:creator>
  <cp:lastModifiedBy>timkine@yahoo.com</cp:lastModifiedBy>
  <cp:revision>42</cp:revision>
  <dcterms:created xsi:type="dcterms:W3CDTF">2025-02-04T01:34:12Z</dcterms:created>
  <dcterms:modified xsi:type="dcterms:W3CDTF">2025-02-08T23:16:07Z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