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4"/>
  </p:notesMasterIdLst>
  <p:handoutMasterIdLst>
    <p:handoutMasterId r:id="rId25"/>
  </p:handoutMasterIdLst>
  <p:sldIdLst>
    <p:sldId id="272" r:id="rId2"/>
    <p:sldId id="270" r:id="rId3"/>
    <p:sldId id="273" r:id="rId4"/>
    <p:sldId id="275" r:id="rId5"/>
    <p:sldId id="276" r:id="rId6"/>
    <p:sldId id="274" r:id="rId7"/>
    <p:sldId id="277" r:id="rId8"/>
    <p:sldId id="278" r:id="rId9"/>
    <p:sldId id="280" r:id="rId10"/>
    <p:sldId id="281" r:id="rId11"/>
    <p:sldId id="282" r:id="rId12"/>
    <p:sldId id="283" r:id="rId13"/>
    <p:sldId id="284" r:id="rId14"/>
    <p:sldId id="285" r:id="rId15"/>
    <p:sldId id="288" r:id="rId16"/>
    <p:sldId id="286" r:id="rId17"/>
    <p:sldId id="289" r:id="rId18"/>
    <p:sldId id="287" r:id="rId19"/>
    <p:sldId id="290" r:id="rId20"/>
    <p:sldId id="291" r:id="rId21"/>
    <p:sldId id="292"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showGuides="1">
      <p:cViewPr varScale="1">
        <p:scale>
          <a:sx n="101" d="100"/>
          <a:sy n="101" d="100"/>
        </p:scale>
        <p:origin x="150" y="2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24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658A34-83F4-4B2E-BC5A-DE51EE8822F9}" type="datetimeFigureOut">
              <a:rPr lang="en-US" smtClean="0"/>
              <a:t>11/23/2024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8FE58C-C1A6-4C4C-90C2-B7F5B0504B2D}" type="slidenum">
              <a:rPr lang="en-US" smtClean="0"/>
              <a:t>‹#›</a:t>
            </a:fld>
            <a:endParaRPr lang="en-US"/>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E1917-0BAF-4687-978A-82FFF05559C3}"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E1E9A-E921-4174-A0FC-51868D7AC568}" type="slidenum">
              <a:rPr lang="en-US" smtClean="0"/>
              <a:t>‹#›</a:t>
            </a:fld>
            <a:endParaRPr lang="en-US"/>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EAB7D7-3608-4730-B2E2-670834DF882C}" type="datetimeFigureOut">
              <a:rPr lang="en-US" smtClean="0"/>
              <a:t>11/23/2024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2100" y="1825625"/>
            <a:ext cx="9791700" cy="435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EAB7D7-3608-4730-B2E2-670834DF882C}" type="datetimeFigureOut">
              <a:rPr lang="en-US" smtClean="0"/>
              <a:t>11/23/2024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62100" y="365125"/>
            <a:ext cx="70104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EAB7D7-3608-4730-B2E2-670834DF882C}" type="datetimeFigureOut">
              <a:rPr lang="en-US" smtClean="0"/>
              <a:t>11/23/2024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descr="An empty placeholder to add an image. Click on the placeholder and select the image that you wish to add"/>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11/23/2024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EAB7D7-3608-4730-B2E2-670834DF882C}" type="datetimeFigureOut">
              <a:rPr lang="en-US" smtClean="0"/>
              <a:t>11/23/2024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1658" y="1709738"/>
            <a:ext cx="10105791" cy="286226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1241658" y="4589463"/>
            <a:ext cx="10105791"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EAB7D7-3608-4730-B2E2-670834DF882C}" type="datetimeFigureOut">
              <a:rPr lang="en-US" smtClean="0"/>
              <a:t>11/23/2024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69700"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5325"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EAB7D7-3608-4730-B2E2-670834DF882C}" type="datetimeFigureOut">
              <a:rPr lang="en-US" smtClean="0"/>
              <a:t>11/23/2024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24100" y="274638"/>
            <a:ext cx="9023350" cy="11430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562100" y="1489075"/>
            <a:ext cx="4754880" cy="641350"/>
          </a:xfrm>
          <a:noFill/>
          <a:ln>
            <a:noFill/>
          </a:ln>
        </p:spPr>
        <p:txBody>
          <a:bodyPr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6210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98920" y="1489075"/>
            <a:ext cx="4754880" cy="641350"/>
          </a:xfrm>
          <a:noFill/>
          <a:ln>
            <a:noFill/>
          </a:ln>
        </p:spPr>
        <p:txBody>
          <a:bodyPr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9892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EAB7D7-3608-4730-B2E2-670834DF882C}" type="datetimeFigureOut">
              <a:rPr lang="en-US" smtClean="0"/>
              <a:t>11/23/2024</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EAB7D7-3608-4730-B2E2-670834DF882C}" type="datetimeFigureOut">
              <a:rPr lang="en-US" smtClean="0"/>
              <a:t>11/23/2024</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AB7D7-3608-4730-B2E2-670834DF882C}" type="datetimeFigureOut">
              <a:rPr lang="en-US" smtClean="0"/>
              <a:t>11/23/2024</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678905" y="987425"/>
            <a:ext cx="567648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11/23/2024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descr="An empty placeholder to add an image. Click on the placeholder and select the image that you wish to add"/>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11/23/2024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4EAB7D7-3608-4730-B2E2-670834DF882C}" type="datetimeFigureOut">
              <a:rPr lang="en-US" smtClean="0"/>
              <a:pPr/>
              <a:t>11/23/2024</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B7BAC7-FE87-40F6-AA24-4F4685D1B022}" type="slidenum">
              <a:rPr lang="en-US" smtClean="0"/>
              <a:pPr/>
              <a:t>‹#›</a:t>
            </a:fld>
            <a:endParaRPr lang="en-US"/>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4972050" y="1325940"/>
            <a:ext cx="6619875" cy="3139321"/>
          </a:xfrm>
          <a:prstGeom prst="rect">
            <a:avLst/>
          </a:prstGeom>
          <a:noFill/>
          <a:ln>
            <a:solidFill>
              <a:schemeClr val="bg2"/>
            </a:solidFill>
          </a:ln>
        </p:spPr>
        <p:txBody>
          <a:bodyPr wrap="square" rtlCol="0" anchor="ctr" anchorCtr="1">
            <a:spAutoFit/>
          </a:bodyPr>
          <a:lstStyle/>
          <a:p>
            <a:r>
              <a:rPr lang="en-US" sz="6600" dirty="0" smtClean="0">
                <a:solidFill>
                  <a:schemeClr val="bg1"/>
                </a:solidFill>
                <a:latin typeface="Bahnschrift Condensed" panose="020B0502040204020203" pitchFamily="34" charset="0"/>
              </a:rPr>
              <a:t>The Importance of Watching and Praying</a:t>
            </a:r>
          </a:p>
          <a:p>
            <a:r>
              <a:rPr lang="en-US" sz="6600" smtClean="0">
                <a:solidFill>
                  <a:schemeClr val="bg1"/>
                </a:solidFill>
                <a:latin typeface="Bahnschrift Condensed" panose="020B0502040204020203" pitchFamily="34" charset="0"/>
              </a:rPr>
              <a:t>Luke </a:t>
            </a:r>
            <a:r>
              <a:rPr lang="en-US" sz="6600" smtClean="0">
                <a:solidFill>
                  <a:schemeClr val="bg1"/>
                </a:solidFill>
                <a:latin typeface="Bahnschrift Condensed" panose="020B0502040204020203" pitchFamily="34" charset="0"/>
              </a:rPr>
              <a:t>21:34-36 </a:t>
            </a:r>
            <a:endParaRPr lang="en-US" sz="6600"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420052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1524" y="356711"/>
            <a:ext cx="11058525" cy="4832092"/>
          </a:xfrm>
          <a:prstGeom prst="rect">
            <a:avLst/>
          </a:prstGeom>
        </p:spPr>
        <p:txBody>
          <a:bodyPr wrap="square">
            <a:spAutoFit/>
          </a:bodyPr>
          <a:lstStyle/>
          <a:p>
            <a:r>
              <a:rPr lang="en-US" sz="4400" b="1" i="1" dirty="0"/>
              <a:t>We need to watch and pray so that God causes those who are faithful to be counted worthy. </a:t>
            </a:r>
            <a:endParaRPr lang="en-US" sz="4400" b="1" i="1" dirty="0" smtClean="0"/>
          </a:p>
          <a:p>
            <a:r>
              <a:rPr lang="en-US" sz="4400" b="1" i="1" dirty="0" smtClean="0"/>
              <a:t>Our </a:t>
            </a:r>
            <a:r>
              <a:rPr lang="en-US" sz="4400" b="1" i="1" dirty="0"/>
              <a:t>faith, our watching and praying, our confidence in Christ’s return is counted as righteousness. Just like when Abraham believed God and it was counted to him as righteousness. </a:t>
            </a:r>
          </a:p>
        </p:txBody>
      </p:sp>
    </p:spTree>
    <p:extLst>
      <p:ext uri="{BB962C8B-B14F-4D97-AF65-F5344CB8AC3E}">
        <p14:creationId xmlns:p14="http://schemas.microsoft.com/office/powerpoint/2010/main" val="25723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725"/>
            <a:ext cx="12192000" cy="6858000"/>
          </a:xfrm>
          <a:prstGeom prst="rect">
            <a:avLst/>
          </a:prstGeom>
        </p:spPr>
      </p:pic>
    </p:spTree>
    <p:extLst>
      <p:ext uri="{BB962C8B-B14F-4D97-AF65-F5344CB8AC3E}">
        <p14:creationId xmlns:p14="http://schemas.microsoft.com/office/powerpoint/2010/main" val="37961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401550" cy="6858000"/>
          </a:xfrm>
          <a:prstGeom prst="rect">
            <a:avLst/>
          </a:prstGeom>
        </p:spPr>
      </p:pic>
    </p:spTree>
    <p:extLst>
      <p:ext uri="{BB962C8B-B14F-4D97-AF65-F5344CB8AC3E}">
        <p14:creationId xmlns:p14="http://schemas.microsoft.com/office/powerpoint/2010/main" val="361712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75" y="485775"/>
            <a:ext cx="10820400" cy="4154984"/>
          </a:xfrm>
          <a:prstGeom prst="rect">
            <a:avLst/>
          </a:prstGeom>
        </p:spPr>
        <p:txBody>
          <a:bodyPr wrap="square">
            <a:spAutoFit/>
          </a:bodyPr>
          <a:lstStyle/>
          <a:p>
            <a:r>
              <a:rPr lang="en-US" sz="4400" b="1" i="1" dirty="0" smtClean="0"/>
              <a:t>The </a:t>
            </a:r>
            <a:r>
              <a:rPr lang="en-US" sz="4400" b="1" i="1" dirty="0"/>
              <a:t>weapon that Jesus used to overcome was prayer and God’s Word. Jesus’ disciples today must also watch and pray. We are easily distracted by this world, our fleshly needs and desires, and the schemes of the enemy </a:t>
            </a:r>
            <a:endParaRPr lang="en-US" sz="4400" b="1" i="1" dirty="0" smtClean="0"/>
          </a:p>
          <a:p>
            <a:r>
              <a:rPr lang="en-US" sz="4400" b="1" i="1" dirty="0" smtClean="0"/>
              <a:t>(</a:t>
            </a:r>
            <a:r>
              <a:rPr lang="en-US" sz="4400" b="1" i="1" dirty="0"/>
              <a:t>2 Corinthians 2:11). </a:t>
            </a:r>
          </a:p>
        </p:txBody>
      </p:sp>
    </p:spTree>
    <p:extLst>
      <p:ext uri="{BB962C8B-B14F-4D97-AF65-F5344CB8AC3E}">
        <p14:creationId xmlns:p14="http://schemas.microsoft.com/office/powerpoint/2010/main" val="31854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0776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75" y="485775"/>
            <a:ext cx="10820400" cy="3477875"/>
          </a:xfrm>
          <a:prstGeom prst="rect">
            <a:avLst/>
          </a:prstGeom>
        </p:spPr>
        <p:txBody>
          <a:bodyPr wrap="square">
            <a:spAutoFit/>
          </a:bodyPr>
          <a:lstStyle/>
          <a:p>
            <a:r>
              <a:rPr lang="en-US" sz="4400" b="1" i="1" dirty="0" smtClean="0"/>
              <a:t>When </a:t>
            </a:r>
            <a:r>
              <a:rPr lang="en-US" sz="4400" b="1" i="1" dirty="0"/>
              <a:t>we take our eyes from Jesus and His soon return, our values begin to shift, our attention wanders, and soon we are living like the world and bearing little fruit for God’s kingdom (1 Timothy 6:18–19). </a:t>
            </a:r>
          </a:p>
        </p:txBody>
      </p:sp>
    </p:spTree>
    <p:extLst>
      <p:ext uri="{BB962C8B-B14F-4D97-AF65-F5344CB8AC3E}">
        <p14:creationId xmlns:p14="http://schemas.microsoft.com/office/powerpoint/2010/main" val="348507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13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75" y="485775"/>
            <a:ext cx="10820400" cy="2800767"/>
          </a:xfrm>
          <a:prstGeom prst="rect">
            <a:avLst/>
          </a:prstGeom>
        </p:spPr>
        <p:txBody>
          <a:bodyPr wrap="square">
            <a:spAutoFit/>
          </a:bodyPr>
          <a:lstStyle/>
          <a:p>
            <a:r>
              <a:rPr lang="en-US" sz="4400" b="1" i="1" dirty="0" smtClean="0"/>
              <a:t>He </a:t>
            </a:r>
            <a:r>
              <a:rPr lang="en-US" sz="4400" b="1" i="1" dirty="0"/>
              <a:t>warned us that we must be ready at any moment to stand before Him and give an account of our lives (Romans 14:12; 1 Peter </a:t>
            </a:r>
            <a:r>
              <a:rPr lang="en-US" sz="4400" b="1" i="1" dirty="0" smtClean="0"/>
              <a:t>4:5)</a:t>
            </a:r>
            <a:endParaRPr lang="en-US" sz="4400" b="1" i="1" dirty="0"/>
          </a:p>
        </p:txBody>
      </p:sp>
    </p:spTree>
    <p:extLst>
      <p:ext uri="{BB962C8B-B14F-4D97-AF65-F5344CB8AC3E}">
        <p14:creationId xmlns:p14="http://schemas.microsoft.com/office/powerpoint/2010/main" val="192671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7700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5849" y="456337"/>
            <a:ext cx="9839325" cy="5016758"/>
          </a:xfrm>
          <a:prstGeom prst="rect">
            <a:avLst/>
          </a:prstGeom>
        </p:spPr>
        <p:txBody>
          <a:bodyPr wrap="square">
            <a:spAutoFit/>
          </a:bodyPr>
          <a:lstStyle/>
          <a:p>
            <a:r>
              <a:rPr lang="en-US" sz="4000" b="1" i="1" dirty="0"/>
              <a:t>“Watch and pray.” We can only remain faithful when we are devoted to prayer. In order to keep watch, </a:t>
            </a:r>
            <a:r>
              <a:rPr lang="en-US" sz="4000" b="1" i="1" u="sng" dirty="0"/>
              <a:t>we must pray for endurance and freedom from distractions </a:t>
            </a:r>
            <a:r>
              <a:rPr lang="en-US" sz="4000" b="1" i="1" dirty="0"/>
              <a:t>(John 14:14). When we live with the eager expectation of the Lord’s return, we are more likely to keep our lives pure and our hearts ready to meet Him. </a:t>
            </a:r>
          </a:p>
        </p:txBody>
      </p:sp>
    </p:spTree>
    <p:extLst>
      <p:ext uri="{BB962C8B-B14F-4D97-AF65-F5344CB8AC3E}">
        <p14:creationId xmlns:p14="http://schemas.microsoft.com/office/powerpoint/2010/main" val="291462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473075"/>
            <a:ext cx="10734675" cy="4351338"/>
          </a:xfrm>
        </p:spPr>
        <p:txBody>
          <a:bodyPr>
            <a:noAutofit/>
          </a:bodyPr>
          <a:lstStyle/>
          <a:p>
            <a:r>
              <a:rPr lang="en-US" sz="4400" b="1" i="1" dirty="0"/>
              <a:t>“But take heed to yourselves, lest your hearts be weighed down with carousing, drunkenness, and cares of this life, and that Day come on you unexpectedly. For it will come as a snare on all those who dwell on the face of the whole earth. </a:t>
            </a:r>
            <a:r>
              <a:rPr lang="en-US" sz="4400" b="1" i="1" u="sng" dirty="0"/>
              <a:t>Watch therefore, and pray </a:t>
            </a:r>
            <a:r>
              <a:rPr lang="en-US" sz="4400" b="1" i="1" dirty="0"/>
              <a:t>always that you may be counted worthy to escape all these things that will come to pass and to stand before the Son of Man.”</a:t>
            </a:r>
            <a:r>
              <a:rPr lang="en-US" sz="4400" b="1" dirty="0"/>
              <a:t> (Luke 21:34-36) </a:t>
            </a:r>
            <a:endParaRPr lang="en-US" sz="4400" dirty="0"/>
          </a:p>
          <a:p>
            <a:endParaRPr lang="en-US" sz="4400" dirty="0"/>
          </a:p>
        </p:txBody>
      </p:sp>
    </p:spTree>
    <p:extLst>
      <p:ext uri="{BB962C8B-B14F-4D97-AF65-F5344CB8AC3E}">
        <p14:creationId xmlns:p14="http://schemas.microsoft.com/office/powerpoint/2010/main" val="356492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925" y="671036"/>
            <a:ext cx="11029950" cy="4154984"/>
          </a:xfrm>
          <a:prstGeom prst="rect">
            <a:avLst/>
          </a:prstGeom>
        </p:spPr>
        <p:txBody>
          <a:bodyPr wrap="square">
            <a:spAutoFit/>
          </a:bodyPr>
          <a:lstStyle/>
          <a:p>
            <a:r>
              <a:rPr lang="en-US" sz="4400" b="1" i="1" dirty="0"/>
              <a:t>Vigilance leads to holiness and we want to live with a clear </a:t>
            </a:r>
            <a:r>
              <a:rPr lang="en-US" sz="4400" b="1" i="1" dirty="0" smtClean="0"/>
              <a:t>conscience </a:t>
            </a:r>
            <a:r>
              <a:rPr lang="en-US" sz="4400" b="1" i="1" dirty="0"/>
              <a:t>so that when the Lord comes we can meet Him with a clear and pure mind. It means that we need to have a constant connection with God and seek Him to have power to overcome all sin. </a:t>
            </a:r>
          </a:p>
        </p:txBody>
      </p:sp>
    </p:spTree>
    <p:extLst>
      <p:ext uri="{BB962C8B-B14F-4D97-AF65-F5344CB8AC3E}">
        <p14:creationId xmlns:p14="http://schemas.microsoft.com/office/powerpoint/2010/main" val="59032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749" y="971461"/>
            <a:ext cx="10782301" cy="5262979"/>
          </a:xfrm>
          <a:prstGeom prst="rect">
            <a:avLst/>
          </a:prstGeom>
        </p:spPr>
        <p:txBody>
          <a:bodyPr wrap="square">
            <a:spAutoFit/>
          </a:bodyPr>
          <a:lstStyle/>
          <a:p>
            <a:pPr algn="ctr"/>
            <a:r>
              <a:rPr lang="en-US" sz="4800" dirty="0">
                <a:latin typeface="Franklin Gothic Heavy" panose="020B0903020102020204" pitchFamily="34" charset="0"/>
              </a:rPr>
              <a:t>"Watching is a function of discernment. You must sustain a heightened discernment to maneuver the strategies of darkness. The devil is vigilant and launches his attacks during one's weakest points"</a:t>
            </a:r>
          </a:p>
        </p:txBody>
      </p:sp>
    </p:spTree>
    <p:extLst>
      <p:ext uri="{BB962C8B-B14F-4D97-AF65-F5344CB8AC3E}">
        <p14:creationId xmlns:p14="http://schemas.microsoft.com/office/powerpoint/2010/main" val="18008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889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225" y="276761"/>
            <a:ext cx="11068050" cy="6863417"/>
          </a:xfrm>
          <a:prstGeom prst="rect">
            <a:avLst/>
          </a:prstGeom>
        </p:spPr>
        <p:txBody>
          <a:bodyPr wrap="square">
            <a:spAutoFit/>
          </a:bodyPr>
          <a:lstStyle/>
          <a:p>
            <a:r>
              <a:rPr lang="en-US" sz="4400" b="1" i="1" dirty="0" smtClean="0"/>
              <a:t>Contemporary </a:t>
            </a:r>
            <a:r>
              <a:rPr lang="en-US" sz="4400" b="1" i="1" dirty="0"/>
              <a:t>English </a:t>
            </a:r>
            <a:r>
              <a:rPr lang="en-US" sz="4400" b="1" i="1" dirty="0" smtClean="0"/>
              <a:t>Version</a:t>
            </a:r>
            <a:endParaRPr lang="en-US" sz="4400" b="1" i="1" dirty="0"/>
          </a:p>
          <a:p>
            <a:r>
              <a:rPr lang="en-US" sz="4400" b="1" i="1" dirty="0"/>
              <a:t>34 Don't spend all of your time thinking about eating or drinking or worrying about life. If you do, the final day will suddenly catch you 35 like a trap. This day will surprise everyone on earth. 36 Watch out and keep praying that you can escape all that is going to happen and that the Son of Man will be pleased with you</a:t>
            </a:r>
            <a:r>
              <a:rPr lang="en-US" sz="4400" b="1" i="1" dirty="0" smtClean="0"/>
              <a:t>.</a:t>
            </a:r>
            <a:r>
              <a:rPr lang="en-US" sz="4400" b="1" i="1" dirty="0"/>
              <a:t> </a:t>
            </a:r>
            <a:r>
              <a:rPr lang="en-US" sz="4400" b="1" i="1" dirty="0" smtClean="0"/>
              <a:t>(Luke 21:34-36)</a:t>
            </a:r>
            <a:endParaRPr lang="en-US" sz="4400" b="1" i="1" dirty="0"/>
          </a:p>
          <a:p>
            <a:endParaRPr lang="en-US" sz="4400" b="1" i="1" dirty="0"/>
          </a:p>
        </p:txBody>
      </p:sp>
    </p:spTree>
    <p:extLst>
      <p:ext uri="{BB962C8B-B14F-4D97-AF65-F5344CB8AC3E}">
        <p14:creationId xmlns:p14="http://schemas.microsoft.com/office/powerpoint/2010/main" val="35923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350" y="552361"/>
            <a:ext cx="11068050" cy="4154984"/>
          </a:xfrm>
          <a:prstGeom prst="rect">
            <a:avLst/>
          </a:prstGeom>
        </p:spPr>
        <p:txBody>
          <a:bodyPr wrap="square">
            <a:spAutoFit/>
          </a:bodyPr>
          <a:lstStyle/>
          <a:p>
            <a:r>
              <a:rPr lang="en-US" sz="4400" b="1" i="1" dirty="0"/>
              <a:t>Jesus lists three things that can weigh down our hearts; (1) carousing; (2) drunkenness; and (3) the cares of this life. The expression “that Day” refers to the end time and the day of the Lord’s return. “Watch therefore” means I am warning you.</a:t>
            </a:r>
          </a:p>
        </p:txBody>
      </p:sp>
    </p:spTree>
    <p:extLst>
      <p:ext uri="{BB962C8B-B14F-4D97-AF65-F5344CB8AC3E}">
        <p14:creationId xmlns:p14="http://schemas.microsoft.com/office/powerpoint/2010/main" val="3778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694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498039"/>
            <a:ext cx="11115675" cy="5632311"/>
          </a:xfrm>
          <a:prstGeom prst="rect">
            <a:avLst/>
          </a:prstGeom>
        </p:spPr>
        <p:txBody>
          <a:bodyPr wrap="square">
            <a:spAutoFit/>
          </a:bodyPr>
          <a:lstStyle/>
          <a:p>
            <a:r>
              <a:rPr lang="en-US" sz="3600" b="1" i="1" dirty="0"/>
              <a:t>In Matthew 24:36-39 Jesus tells that: “But about that day or hour no one knows, not even the angels in heaven, nor the Son, but only the Father. As it was in the days of Noah, so it will be at the coming of the Son of Man. For in the days before the flood, people were eating and drinking, marrying and giving in marriage, up to the day Noah entered the ark; and they knew nothing about what would happen until the flood came and took them all away. That is how it will be at the coming of the Son of Man.” </a:t>
            </a:r>
          </a:p>
        </p:txBody>
      </p:sp>
    </p:spTree>
    <p:extLst>
      <p:ext uri="{BB962C8B-B14F-4D97-AF65-F5344CB8AC3E}">
        <p14:creationId xmlns:p14="http://schemas.microsoft.com/office/powerpoint/2010/main" val="37344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85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274" y="318611"/>
            <a:ext cx="11058525" cy="5509200"/>
          </a:xfrm>
          <a:prstGeom prst="rect">
            <a:avLst/>
          </a:prstGeom>
        </p:spPr>
        <p:txBody>
          <a:bodyPr wrap="square">
            <a:spAutoFit/>
          </a:bodyPr>
          <a:lstStyle/>
          <a:p>
            <a:r>
              <a:rPr lang="en-US" sz="4400" b="1" i="1" dirty="0"/>
              <a:t>A true believer wants to live in such anticipation of the coming of Christ that their heart is not burdened down with sin. The Apostle John put it this way in </a:t>
            </a:r>
            <a:endParaRPr lang="en-US" sz="4400" b="1" i="1" dirty="0" smtClean="0"/>
          </a:p>
          <a:p>
            <a:r>
              <a:rPr lang="en-US" sz="4400" b="1" i="1" dirty="0" smtClean="0"/>
              <a:t>1 </a:t>
            </a:r>
            <a:r>
              <a:rPr lang="en-US" sz="4400" b="1" i="1" dirty="0"/>
              <a:t>John 2:28; “And now, little children, abide in Him, that when He appears, we may have confidence and not be ashamed before Him at His coming.” </a:t>
            </a:r>
          </a:p>
        </p:txBody>
      </p:sp>
    </p:spTree>
    <p:extLst>
      <p:ext uri="{BB962C8B-B14F-4D97-AF65-F5344CB8AC3E}">
        <p14:creationId xmlns:p14="http://schemas.microsoft.com/office/powerpoint/2010/main" val="44971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781050" y="309086"/>
            <a:ext cx="10629900" cy="3785652"/>
          </a:xfrm>
          <a:prstGeom prst="rect">
            <a:avLst/>
          </a:prstGeom>
        </p:spPr>
        <p:txBody>
          <a:bodyPr wrap="square">
            <a:spAutoFit/>
          </a:bodyPr>
          <a:lstStyle/>
          <a:p>
            <a:r>
              <a:rPr lang="en-US" sz="4000" dirty="0">
                <a:solidFill>
                  <a:schemeClr val="bg1"/>
                </a:solidFill>
              </a:rPr>
              <a:t>In the Garden of Gethsemane Jesus asked His disciples to “stay here and watch with Me”, but when He returned, He found them asleep and caution them </a:t>
            </a:r>
            <a:r>
              <a:rPr lang="en-US" sz="4000" u="sng" dirty="0">
                <a:solidFill>
                  <a:schemeClr val="bg1"/>
                </a:solidFill>
              </a:rPr>
              <a:t>“Watch and pray, lest you enter into temptation. The spirit indeed is willing, but the flesh is weak”</a:t>
            </a:r>
            <a:r>
              <a:rPr lang="en-US" sz="4000" dirty="0">
                <a:solidFill>
                  <a:schemeClr val="bg1"/>
                </a:solidFill>
              </a:rPr>
              <a:t> (Matthew 26:41). </a:t>
            </a:r>
          </a:p>
        </p:txBody>
      </p:sp>
    </p:spTree>
    <p:extLst>
      <p:ext uri="{BB962C8B-B14F-4D97-AF65-F5344CB8AC3E}">
        <p14:creationId xmlns:p14="http://schemas.microsoft.com/office/powerpoint/2010/main" val="313760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oud skipper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Cloud skipper design slides.potx" id="{A839CB2D-CAF8-4C90-9E08-F1ACA2C5BDD5}" vid="{4C3DFA96-B4CF-43D6-AFA3-6C4764C0CD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Cloud skipper design slides</Template>
  <TotalTime>229</TotalTime>
  <Words>796</Words>
  <Application>Microsoft Office PowerPoint</Application>
  <PresentationFormat>Widescreen</PresentationFormat>
  <Paragraphs>19</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Bahnschrift Condensed</vt:lpstr>
      <vt:lpstr>Calibri</vt:lpstr>
      <vt:lpstr>Cambria</vt:lpstr>
      <vt:lpstr>Franklin Gothic Heavy</vt:lpstr>
      <vt:lpstr>Cloud skipper design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timkine@yahoo.com</dc:creator>
  <cp:lastModifiedBy>timkine@yahoo.com</cp:lastModifiedBy>
  <cp:revision>13</cp:revision>
  <dcterms:created xsi:type="dcterms:W3CDTF">2024-11-23T14:49:37Z</dcterms:created>
  <dcterms:modified xsi:type="dcterms:W3CDTF">2024-11-24T05:27:31Z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