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78" r:id="rId2"/>
    <p:sldId id="277" r:id="rId3"/>
    <p:sldId id="281" r:id="rId4"/>
    <p:sldId id="283" r:id="rId5"/>
    <p:sldId id="284" r:id="rId6"/>
    <p:sldId id="285" r:id="rId7"/>
    <p:sldId id="286" r:id="rId8"/>
    <p:sldId id="289" r:id="rId9"/>
    <p:sldId id="288" r:id="rId10"/>
    <p:sldId id="290" r:id="rId11"/>
    <p:sldId id="291" r:id="rId12"/>
    <p:sldId id="292" r:id="rId13"/>
    <p:sldId id="293" r:id="rId14"/>
    <p:sldId id="294" r:id="rId15"/>
    <p:sldId id="296" r:id="rId16"/>
    <p:sldId id="298" r:id="rId17"/>
    <p:sldId id="299" r:id="rId18"/>
    <p:sldId id="301" r:id="rId19"/>
    <p:sldId id="303" r:id="rId20"/>
    <p:sldId id="30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14" autoAdjust="0"/>
  </p:normalViewPr>
  <p:slideViewPr>
    <p:cSldViewPr snapToGrid="0">
      <p:cViewPr varScale="1">
        <p:scale>
          <a:sx n="101" d="100"/>
          <a:sy n="101" d="100"/>
        </p:scale>
        <p:origin x="150" y="276"/>
      </p:cViewPr>
      <p:guideLst>
        <p:guide pos="3840"/>
        <p:guide orient="horz" pos="2160"/>
      </p:guideLst>
    </p:cSldViewPr>
  </p:slideViewPr>
  <p:notesTextViewPr>
    <p:cViewPr>
      <p:scale>
        <a:sx n="1" d="1"/>
        <a:sy n="1" d="1"/>
      </p:scale>
      <p:origin x="0" y="0"/>
    </p:cViewPr>
  </p:notesTextViewPr>
  <p:notesViewPr>
    <p:cSldViewPr snapToGrid="0">
      <p:cViewPr varScale="1">
        <p:scale>
          <a:sx n="82" d="100"/>
          <a:sy n="82" d="100"/>
        </p:scale>
        <p:origin x="299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DD71D7-55AC-46BD-81B3-09AB2F9EFBD8}" type="datetimeFigureOut">
              <a:rPr lang="en-US" smtClean="0"/>
              <a:t>2/22/2025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0BD58-3BFF-4EAF-BB8B-AC67FE801E47}" type="slidenum">
              <a:rPr lang="en-US" smtClean="0"/>
              <a:t>‹#›</a:t>
            </a:fld>
            <a:endParaRPr lang="en-US"/>
          </a:p>
        </p:txBody>
      </p:sp>
    </p:spTree>
    <p:extLst>
      <p:ext uri="{BB962C8B-B14F-4D97-AF65-F5344CB8AC3E}">
        <p14:creationId xmlns:p14="http://schemas.microsoft.com/office/powerpoint/2010/main" val="4010594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9424F-BB59-4F4E-9822-4CA3E770FFD2}" type="datetimeFigureOut">
              <a:rPr lang="en-US" smtClean="0"/>
              <a:t>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22CDD-9D6C-4F63-9EC2-648226624108}" type="slidenum">
              <a:rPr lang="en-US" smtClean="0"/>
              <a:t>‹#›</a:t>
            </a:fld>
            <a:endParaRPr lang="en-US"/>
          </a:p>
        </p:txBody>
      </p:sp>
    </p:spTree>
    <p:extLst>
      <p:ext uri="{BB962C8B-B14F-4D97-AF65-F5344CB8AC3E}">
        <p14:creationId xmlns:p14="http://schemas.microsoft.com/office/powerpoint/2010/main" val="85102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2606040"/>
            <a:ext cx="10058400" cy="2743200"/>
          </a:xfrm>
        </p:spPr>
        <p:txBody>
          <a:bodyPr anchor="b">
            <a:normAutofit/>
          </a:bodyPr>
          <a:lstStyle>
            <a:lvl1pPr algn="l">
              <a:lnSpc>
                <a:spcPct val="80000"/>
              </a:lnSpc>
              <a:defRPr sz="6800">
                <a:solidFill>
                  <a:schemeClr val="tx1"/>
                </a:solidFill>
                <a:effectLst>
                  <a:outerShdw blurRad="38100" dist="25400" dir="18900000" algn="bl" rotWithShape="0">
                    <a:schemeClr val="bg1">
                      <a:alpha val="80000"/>
                    </a:scheme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066800" y="5360437"/>
            <a:ext cx="10058400" cy="365760"/>
          </a:xfrm>
        </p:spPr>
        <p:txBody>
          <a:bodyPr>
            <a:normAutofit/>
          </a:bodyPr>
          <a:lstStyle>
            <a:lvl1pPr marL="0" indent="0" algn="l">
              <a:spcBef>
                <a:spcPts val="0"/>
              </a:spcBef>
              <a:buNone/>
              <a:defRPr sz="2000" b="1" cap="all" baseline="0">
                <a:solidFill>
                  <a:schemeClr val="accent1">
                    <a:lumMod val="75000"/>
                  </a:schemeClr>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8" name="Rectangle 7"/>
          <p:cNvSpPr/>
          <p:nvPr userDrawn="1"/>
        </p:nvSpPr>
        <p:spPr>
          <a:xfrm>
            <a:off x="0" y="5888736"/>
            <a:ext cx="12192000" cy="109728"/>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C9872EE9-AF66-483C-961F-59B9F002993E}" type="datetime1">
              <a:rPr lang="en-US" smtClean="0"/>
              <a:pPr/>
              <a:t>2/22/2025</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25000" y="382230"/>
            <a:ext cx="1371600" cy="55613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382230"/>
            <a:ext cx="7863840" cy="556137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C7BEAFD5-7FA3-40FB-875B-457FB46B25A4}" type="datetime1">
              <a:rPr lang="en-US" smtClean="0"/>
              <a:pPr/>
              <a:t>2/22/2025</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89AD63E2-E931-4653-BB33-A910E07D11B2}" type="datetime1">
              <a:rPr lang="en-US" smtClean="0"/>
              <a:pPr/>
              <a:t>2/22/2025</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1565829"/>
            <a:ext cx="5943600" cy="4114800"/>
          </a:xfrm>
        </p:spPr>
        <p:txBody>
          <a:bodyPr anchor="b">
            <a:normAutofit/>
          </a:bodyPr>
          <a:lstStyle>
            <a:lvl1pPr>
              <a:lnSpc>
                <a:spcPct val="80000"/>
              </a:lnSpc>
              <a:defRPr sz="5400">
                <a:effectLst>
                  <a:outerShdw blurRad="38100" dist="25400" dir="18900000" algn="bl" rotWithShape="0">
                    <a:schemeClr val="bg1">
                      <a:alpha val="80000"/>
                    </a:schemeClr>
                  </a:outerShdw>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1066801" y="5682343"/>
            <a:ext cx="5943600" cy="410547"/>
          </a:xfrm>
        </p:spPr>
        <p:txBody>
          <a:bodyPr>
            <a:normAutofit/>
          </a:bodyPr>
          <a:lstStyle>
            <a:lvl1pPr marL="0" indent="0">
              <a:spcBef>
                <a:spcPts val="0"/>
              </a:spcBef>
              <a:buNone/>
              <a:defRPr sz="2200" b="1" cap="all" baseline="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9" name="Rectangle 8"/>
          <p:cNvSpPr/>
          <p:nvPr userDrawn="1"/>
        </p:nvSpPr>
        <p:spPr>
          <a:xfrm>
            <a:off x="770708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7761948" y="283"/>
            <a:ext cx="4427508" cy="6856286"/>
          </a:xfrm>
          <a:prstGeom prst="rect">
            <a:avLst/>
          </a:prstGeom>
        </p:spPr>
      </p:pic>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5400" y="1825625"/>
            <a:ext cx="47244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199" y="1825625"/>
            <a:ext cx="47244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C9EA1F43-559A-4B47-A959-EFB6142CA3A9}" type="datetime1">
              <a:rPr lang="en-US" smtClean="0"/>
              <a:pPr/>
              <a:t>2/22/2025</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a:xfrm>
            <a:off x="1295400" y="1828800"/>
            <a:ext cx="4727448" cy="641350"/>
          </a:xfrm>
        </p:spPr>
        <p:txBody>
          <a:bodyPr anchor="ctr">
            <a:normAutofit/>
          </a:bodyPr>
          <a:lstStyle>
            <a:lvl1pPr marL="0" indent="0">
              <a:spcBef>
                <a:spcPts val="0"/>
              </a:spcBef>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2470151"/>
            <a:ext cx="4727448"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67628" y="1828800"/>
            <a:ext cx="4727448" cy="641350"/>
          </a:xfrm>
        </p:spPr>
        <p:txBody>
          <a:bodyPr anchor="ctr">
            <a:normAutofit/>
          </a:bodyPr>
          <a:lstStyle>
            <a:lvl1pPr marL="0" indent="0">
              <a:spcBef>
                <a:spcPts val="0"/>
              </a:spcBef>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69152" y="2470151"/>
            <a:ext cx="4727448"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F1261AED-24AE-4AC7-940D-F7106D2788A3}" type="datetime1">
              <a:rPr lang="en-US" smtClean="0"/>
              <a:pPr/>
              <a:t>2/22/2025</a:t>
            </a:fld>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EC425771-5E10-4A19-AB0E-909293152332}" type="datetime1">
              <a:rPr lang="en-US" smtClean="0"/>
              <a:pPr/>
              <a:t>2/22/2025</a:t>
            </a:fld>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03606FD5-B03F-45D5-A178-114C548C0032}" type="datetime1">
              <a:rPr lang="en-US" smtClean="0"/>
              <a:pPr/>
              <a:t>2/22/2025</a:t>
            </a:fld>
            <a:endParaRPr lang="en-US" dirty="0"/>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7766439" y="283"/>
            <a:ext cx="4435717" cy="6856286"/>
          </a:xfrm>
          <a:prstGeom prst="rect">
            <a:avLst/>
          </a:prstGeom>
        </p:spPr>
      </p:pic>
      <p:sp>
        <p:nvSpPr>
          <p:cNvPr id="2" name="Title 1"/>
          <p:cNvSpPr>
            <a:spLocks noGrp="1"/>
          </p:cNvSpPr>
          <p:nvPr>
            <p:ph type="title"/>
          </p:nvPr>
        </p:nvSpPr>
        <p:spPr>
          <a:xfrm>
            <a:off x="8229601" y="2514600"/>
            <a:ext cx="3474720" cy="1600200"/>
          </a:xfrm>
        </p:spPr>
        <p:txBody>
          <a:bodyPr anchor="b"/>
          <a:lstStyle>
            <a:lvl1pPr>
              <a:defRPr sz="3200">
                <a:solidFill>
                  <a:schemeClr val="accent1">
                    <a:lumMod val="7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90302" y="685800"/>
            <a:ext cx="6126480" cy="54864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229600" y="4343400"/>
            <a:ext cx="3474720" cy="1188720"/>
          </a:xfrm>
        </p:spPr>
        <p:txBody>
          <a:bodyPr>
            <a:normAutofit/>
          </a:bodyPr>
          <a:lstStyle>
            <a:lvl1pPr marL="0" indent="0">
              <a:spcBef>
                <a:spcPts val="8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0" name="Rectangle 9"/>
          <p:cNvSpPr/>
          <p:nvPr userDrawn="1"/>
        </p:nvSpPr>
        <p:spPr>
          <a:xfrm>
            <a:off x="7711702"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E8B012C0-B102-441D-AA86-2C80DFA84E68}" type="datetime1">
              <a:rPr lang="en-US" smtClean="0"/>
              <a:pPr/>
              <a:t>2/22/2025</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7766439" y="283"/>
            <a:ext cx="4435717" cy="6856286"/>
          </a:xfrm>
          <a:prstGeom prst="rect">
            <a:avLst/>
          </a:prstGeom>
        </p:spPr>
      </p:pic>
      <p:sp>
        <p:nvSpPr>
          <p:cNvPr id="2" name="Title 1"/>
          <p:cNvSpPr>
            <a:spLocks noGrp="1"/>
          </p:cNvSpPr>
          <p:nvPr>
            <p:ph type="title"/>
          </p:nvPr>
        </p:nvSpPr>
        <p:spPr>
          <a:xfrm>
            <a:off x="8229600" y="2514600"/>
            <a:ext cx="3474720" cy="1600200"/>
          </a:xfrm>
        </p:spPr>
        <p:txBody>
          <a:bodyPr anchor="b"/>
          <a:lstStyle>
            <a:lvl1pPr>
              <a:defRPr sz="3200">
                <a:solidFill>
                  <a:schemeClr val="accent1">
                    <a:lumMod val="75000"/>
                  </a:schemeClr>
                </a:solidFill>
              </a:defRPr>
            </a:lvl1pPr>
          </a:lstStyle>
          <a:p>
            <a:r>
              <a:rPr lang="en-US" smtClean="0"/>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0" y="1325880"/>
            <a:ext cx="6858000" cy="4206240"/>
          </a:xfrm>
          <a:solidFill>
            <a:schemeClr val="bg2"/>
          </a:solidFill>
          <a:effectLst>
            <a:outerShdw blurRad="63500" sx="101000" sy="101000" algn="ctr" rotWithShape="0">
              <a:prstClr val="black">
                <a:alpha val="15000"/>
              </a:prst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229600" y="4343400"/>
            <a:ext cx="3474720" cy="1188720"/>
          </a:xfrm>
        </p:spPr>
        <p:txBody>
          <a:bodyPr>
            <a:normAutofit/>
          </a:bodyPr>
          <a:lstStyle>
            <a:lvl1pPr marL="0" indent="0">
              <a:spcBef>
                <a:spcPts val="8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601E0B12-F9DE-47EF-A076-CF602073F1B2}" type="datetime1">
              <a:rPr lang="en-US" smtClean="0"/>
              <a:pPr/>
              <a:t>2/22/2025</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
        <p:nvSpPr>
          <p:cNvPr id="11" name="Rectangle 10"/>
          <p:cNvSpPr/>
          <p:nvPr userDrawn="1"/>
        </p:nvSpPr>
        <p:spPr>
          <a:xfrm>
            <a:off x="7711702"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95400" y="381000"/>
            <a:ext cx="96012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0" y="1828800"/>
            <a:ext cx="96012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1295400" y="6419462"/>
            <a:ext cx="5181600" cy="238902"/>
          </a:xfrm>
          <a:prstGeom prst="rect">
            <a:avLst/>
          </a:prstGeom>
        </p:spPr>
        <p:txBody>
          <a:bodyPr vert="horz" lIns="91440" tIns="45720" rIns="91440" bIns="45720" rtlCol="0" anchor="ctr"/>
          <a:lstStyle>
            <a:lvl1pPr algn="l">
              <a:defRPr sz="110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556170" y="6419462"/>
            <a:ext cx="1351383" cy="238902"/>
          </a:xfrm>
          <a:prstGeom prst="rect">
            <a:avLst/>
          </a:prstGeom>
        </p:spPr>
        <p:txBody>
          <a:bodyPr vert="horz" lIns="91440" tIns="45720" rIns="91440" bIns="45720" rtlCol="0" anchor="ctr"/>
          <a:lstStyle>
            <a:lvl1pPr algn="r">
              <a:defRPr sz="1100">
                <a:solidFill>
                  <a:schemeClr val="tx1"/>
                </a:solidFill>
              </a:defRPr>
            </a:lvl1pPr>
          </a:lstStyle>
          <a:p>
            <a:fld id="{C8B93266-8FB4-430B-8AE3-3A53F50E1A0B}" type="datetime1">
              <a:rPr lang="en-US" smtClean="0"/>
              <a:pPr/>
              <a:t>2/22/2025</a:t>
            </a:fld>
            <a:endParaRPr lang="en-US" dirty="0"/>
          </a:p>
        </p:txBody>
      </p:sp>
      <p:sp>
        <p:nvSpPr>
          <p:cNvPr id="6" name="Slide Number Placeholder 5"/>
          <p:cNvSpPr>
            <a:spLocks noGrp="1"/>
          </p:cNvSpPr>
          <p:nvPr>
            <p:ph type="sldNum" sz="quarter" idx="4"/>
          </p:nvPr>
        </p:nvSpPr>
        <p:spPr>
          <a:xfrm>
            <a:off x="10198358" y="6419462"/>
            <a:ext cx="698241" cy="238902"/>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a:p>
        </p:txBody>
      </p:sp>
      <p:sp>
        <p:nvSpPr>
          <p:cNvPr id="8" name="Rectangle 7"/>
          <p:cNvSpPr/>
          <p:nvPr userDrawn="1"/>
        </p:nvSpPr>
        <p:spPr>
          <a:xfrm>
            <a:off x="0" y="6257036"/>
            <a:ext cx="12192000" cy="54864"/>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423160" indent="0" algn="l" defTabSz="914400" rtl="0" eaLnBrk="1" latinLnBrk="0" hangingPunct="1">
        <a:lnSpc>
          <a:spcPct val="90000"/>
        </a:lnSpc>
        <a:spcBef>
          <a:spcPts val="800"/>
        </a:spcBef>
        <a:buClr>
          <a:schemeClr val="accent1"/>
        </a:buClr>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10"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7766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43525" y="742950"/>
            <a:ext cx="6610350" cy="5438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381000" y="742950"/>
            <a:ext cx="4600575" cy="5163786"/>
          </a:xfrm>
          <a:prstGeom prst="rect">
            <a:avLst/>
          </a:prstGeom>
        </p:spPr>
        <p:txBody>
          <a:bodyPr wrap="square">
            <a:spAutoFit/>
          </a:bodyPr>
          <a:lstStyle/>
          <a:p>
            <a:pPr>
              <a:lnSpc>
                <a:spcPct val="107000"/>
              </a:lnSpc>
              <a:spcAft>
                <a:spcPts val="800"/>
              </a:spcAft>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In accepting the spiritual duties of every member of the family, the purpose of God for having a family is sanctified.</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284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6725" y="197346"/>
            <a:ext cx="11487150" cy="6494085"/>
          </a:xfrm>
          <a:prstGeom prst="rect">
            <a:avLst/>
          </a:prstGeom>
        </p:spPr>
        <p:txBody>
          <a:bodyPr wrap="square">
            <a:spAutoFit/>
          </a:bodyPr>
          <a:lstStyle/>
          <a:p>
            <a:r>
              <a:rPr lang="en-US" sz="3200" dirty="0"/>
              <a:t>In 2024, domestic violence in Canada has included a rise in </a:t>
            </a:r>
            <a:r>
              <a:rPr lang="en-US" sz="3200" dirty="0" err="1"/>
              <a:t>femicides</a:t>
            </a:r>
            <a:r>
              <a:rPr lang="en-US" sz="3200" dirty="0"/>
              <a:t> and family violence, as well as calls for urgent action. </a:t>
            </a:r>
          </a:p>
          <a:p>
            <a:r>
              <a:rPr lang="en-US" sz="3200" dirty="0" err="1"/>
              <a:t>Femicides</a:t>
            </a:r>
            <a:endParaRPr lang="en-US" sz="3200" dirty="0"/>
          </a:p>
          <a:p>
            <a:endParaRPr lang="en-US" sz="3200" dirty="0"/>
          </a:p>
          <a:p>
            <a:r>
              <a:rPr lang="en-US" sz="3200" dirty="0"/>
              <a:t> </a:t>
            </a:r>
            <a:r>
              <a:rPr lang="en-US" sz="3200" dirty="0" smtClean="0"/>
              <a:t>As </a:t>
            </a:r>
            <a:r>
              <a:rPr lang="en-US" sz="3200" dirty="0"/>
              <a:t>of November 25, 2024, there have been 163 </a:t>
            </a:r>
            <a:r>
              <a:rPr lang="en-US" sz="3200" dirty="0" err="1" smtClean="0"/>
              <a:t>femicides</a:t>
            </a:r>
            <a:r>
              <a:rPr lang="en-US" sz="3200" dirty="0" smtClean="0"/>
              <a:t> of </a:t>
            </a:r>
            <a:r>
              <a:rPr lang="en-US" sz="3200" dirty="0"/>
              <a:t>women and girls in Canada, which is 12 more than the same time in 2023. </a:t>
            </a:r>
          </a:p>
          <a:p>
            <a:endParaRPr lang="en-US" sz="3200" dirty="0"/>
          </a:p>
          <a:p>
            <a:r>
              <a:rPr lang="en-US" sz="3200" dirty="0"/>
              <a:t>Guns are one of the most common methods used to commit these murders. </a:t>
            </a:r>
          </a:p>
          <a:p>
            <a:r>
              <a:rPr lang="en-US" sz="3200" dirty="0" err="1" smtClean="0"/>
              <a:t>Femicides</a:t>
            </a:r>
            <a:r>
              <a:rPr lang="en-US" sz="3200" dirty="0" smtClean="0"/>
              <a:t> often </a:t>
            </a:r>
            <a:r>
              <a:rPr lang="en-US" sz="3200" dirty="0"/>
              <a:t>represent the culmination of gender-based violence, which can include physical, sexual, or emotional abuse. </a:t>
            </a:r>
          </a:p>
          <a:p>
            <a:endParaRPr lang="en-US" sz="3200" dirty="0"/>
          </a:p>
        </p:txBody>
      </p:sp>
    </p:spTree>
    <p:extLst>
      <p:ext uri="{BB962C8B-B14F-4D97-AF65-F5344CB8AC3E}">
        <p14:creationId xmlns:p14="http://schemas.microsoft.com/office/powerpoint/2010/main" val="200046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850" y="-221754"/>
            <a:ext cx="11487150" cy="5078313"/>
          </a:xfrm>
          <a:prstGeom prst="rect">
            <a:avLst/>
          </a:prstGeom>
        </p:spPr>
        <p:txBody>
          <a:bodyPr wrap="square">
            <a:spAutoFit/>
          </a:bodyPr>
          <a:lstStyle/>
          <a:p>
            <a:endParaRPr lang="en-US" sz="3600" dirty="0"/>
          </a:p>
          <a:p>
            <a:r>
              <a:rPr lang="en-US" sz="3600" dirty="0"/>
              <a:t>Family violence </a:t>
            </a:r>
            <a:endParaRPr lang="en-US" sz="3600" dirty="0" smtClean="0"/>
          </a:p>
          <a:p>
            <a:endParaRPr lang="en-US" sz="3600" dirty="0"/>
          </a:p>
          <a:p>
            <a:r>
              <a:rPr lang="en-US" sz="3600" dirty="0" smtClean="0"/>
              <a:t>Family </a:t>
            </a:r>
            <a:r>
              <a:rPr lang="en-US" sz="3600" dirty="0"/>
              <a:t>violence is highest in the northern regions of Canada, including British Columbia, Alberta, Saskatchewan, Manitoba, Ontario, Quebec, Newfoundland and Labrador, and the territories.</a:t>
            </a:r>
          </a:p>
          <a:p>
            <a:r>
              <a:rPr lang="en-US" sz="3600" dirty="0" smtClean="0"/>
              <a:t>Rates </a:t>
            </a:r>
            <a:r>
              <a:rPr lang="en-US" sz="3600" dirty="0"/>
              <a:t>of family violence and intimate partner violence were higher in 2023 than in 2018.</a:t>
            </a:r>
          </a:p>
        </p:txBody>
      </p:sp>
    </p:spTree>
    <p:extLst>
      <p:ext uri="{BB962C8B-B14F-4D97-AF65-F5344CB8AC3E}">
        <p14:creationId xmlns:p14="http://schemas.microsoft.com/office/powerpoint/2010/main" val="205549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Rectangle 2"/>
          <p:cNvSpPr/>
          <p:nvPr/>
        </p:nvSpPr>
        <p:spPr>
          <a:xfrm>
            <a:off x="621506" y="361861"/>
            <a:ext cx="10948987" cy="2862322"/>
          </a:xfrm>
          <a:prstGeom prst="rect">
            <a:avLst/>
          </a:prstGeom>
        </p:spPr>
        <p:txBody>
          <a:bodyPr wrap="square">
            <a:spAutoFit/>
          </a:bodyPr>
          <a:lstStyle/>
          <a:p>
            <a:r>
              <a:rPr lang="en-US" sz="3600" dirty="0">
                <a:solidFill>
                  <a:schemeClr val="bg1"/>
                </a:solidFill>
                <a:effectLst>
                  <a:glow rad="101600">
                    <a:schemeClr val="bg1">
                      <a:lumMod val="50000"/>
                      <a:alpha val="60000"/>
                    </a:schemeClr>
                  </a:glow>
                </a:effectLst>
                <a:latin typeface="Segoe UI Symbol" panose="020B0502040204020203" pitchFamily="34" charset="0"/>
                <a:ea typeface="Segoe UI Symbol" panose="020B0502040204020203" pitchFamily="34" charset="0"/>
              </a:rPr>
              <a:t>For both husband and wife, their duties are to remain faithful and loving to one another whatever happens in their life. They need to respect the sanctity of marriage and fulfill marital duties to one another </a:t>
            </a:r>
            <a:endParaRPr lang="en-US" sz="3600" dirty="0" smtClean="0">
              <a:solidFill>
                <a:schemeClr val="bg1"/>
              </a:solidFill>
              <a:effectLst>
                <a:glow rad="101600">
                  <a:schemeClr val="bg1">
                    <a:lumMod val="50000"/>
                    <a:alpha val="60000"/>
                  </a:schemeClr>
                </a:glow>
              </a:effectLst>
              <a:latin typeface="Segoe UI Symbol" panose="020B0502040204020203" pitchFamily="34" charset="0"/>
              <a:ea typeface="Segoe UI Symbol" panose="020B0502040204020203" pitchFamily="34" charset="0"/>
            </a:endParaRPr>
          </a:p>
          <a:p>
            <a:r>
              <a:rPr lang="en-US" sz="3600" dirty="0">
                <a:solidFill>
                  <a:schemeClr val="bg1"/>
                </a:solidFill>
                <a:effectLst>
                  <a:glow rad="101600">
                    <a:schemeClr val="bg1">
                      <a:lumMod val="50000"/>
                      <a:alpha val="60000"/>
                    </a:schemeClr>
                  </a:glow>
                </a:effectLst>
                <a:latin typeface="Segoe UI Symbol" panose="020B0502040204020203" pitchFamily="34" charset="0"/>
                <a:ea typeface="Segoe UI Symbol" panose="020B0502040204020203" pitchFamily="34" charset="0"/>
              </a:rPr>
              <a:t> </a:t>
            </a:r>
            <a:r>
              <a:rPr lang="en-US" sz="3600" dirty="0" smtClean="0">
                <a:solidFill>
                  <a:schemeClr val="bg1"/>
                </a:solidFill>
                <a:effectLst>
                  <a:glow rad="101600">
                    <a:schemeClr val="bg1">
                      <a:lumMod val="50000"/>
                      <a:alpha val="60000"/>
                    </a:schemeClr>
                  </a:glow>
                </a:effectLst>
                <a:latin typeface="Segoe UI Symbol" panose="020B0502040204020203" pitchFamily="34" charset="0"/>
                <a:ea typeface="Segoe UI Symbol" panose="020B0502040204020203" pitchFamily="34" charset="0"/>
              </a:rPr>
              <a:t>(</a:t>
            </a:r>
            <a:r>
              <a:rPr lang="en-US" sz="3600" dirty="0">
                <a:solidFill>
                  <a:schemeClr val="bg1"/>
                </a:solidFill>
                <a:effectLst>
                  <a:glow rad="101600">
                    <a:schemeClr val="bg1">
                      <a:lumMod val="50000"/>
                      <a:alpha val="60000"/>
                    </a:schemeClr>
                  </a:glow>
                </a:effectLst>
                <a:latin typeface="Segoe UI Symbol" panose="020B0502040204020203" pitchFamily="34" charset="0"/>
                <a:ea typeface="Segoe UI Symbol" panose="020B0502040204020203" pitchFamily="34" charset="0"/>
              </a:rPr>
              <a:t>1 Corinthians 7:3-4). </a:t>
            </a:r>
          </a:p>
        </p:txBody>
      </p:sp>
    </p:spTree>
    <p:extLst>
      <p:ext uri="{BB962C8B-B14F-4D97-AF65-F5344CB8AC3E}">
        <p14:creationId xmlns:p14="http://schemas.microsoft.com/office/powerpoint/2010/main" val="101439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0075" y="427762"/>
            <a:ext cx="11296650" cy="4154984"/>
          </a:xfrm>
          <a:prstGeom prst="rect">
            <a:avLst/>
          </a:prstGeom>
        </p:spPr>
        <p:txBody>
          <a:bodyPr wrap="square">
            <a:spAutoFit/>
          </a:bodyPr>
          <a:lstStyle/>
          <a:p>
            <a:r>
              <a:rPr lang="en-US" sz="4400" dirty="0"/>
              <a:t>Hebrews </a:t>
            </a:r>
            <a:r>
              <a:rPr lang="en-US" sz="4400" dirty="0" smtClean="0"/>
              <a:t>13:4 (NLT)</a:t>
            </a:r>
            <a:endParaRPr lang="en-US" sz="4400" dirty="0"/>
          </a:p>
          <a:p>
            <a:endParaRPr lang="en-US" sz="4400" dirty="0"/>
          </a:p>
          <a:p>
            <a:r>
              <a:rPr lang="en-US" sz="4400" dirty="0"/>
              <a:t>4 Give honor to marriage, and remain faithful to one another in marriage. God will surely judge people who are immoral and those who commit adultery.</a:t>
            </a:r>
          </a:p>
        </p:txBody>
      </p:sp>
    </p:spTree>
    <p:extLst>
      <p:ext uri="{BB962C8B-B14F-4D97-AF65-F5344CB8AC3E}">
        <p14:creationId xmlns:p14="http://schemas.microsoft.com/office/powerpoint/2010/main" val="325616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7224" y="398413"/>
            <a:ext cx="11172825" cy="5632311"/>
          </a:xfrm>
          <a:prstGeom prst="rect">
            <a:avLst/>
          </a:prstGeom>
        </p:spPr>
        <p:txBody>
          <a:bodyPr wrap="square">
            <a:spAutoFit/>
          </a:bodyPr>
          <a:lstStyle/>
          <a:p>
            <a:r>
              <a:rPr lang="en-US" sz="4000" dirty="0"/>
              <a:t>For wives, they should submit themselves to their husbands, and learn to be reverent in the way they live, not to be slanderers or addicted to much wine, but to teach what is good. Then they can urge the younger women to love their husbands and children, to be self- controlled and pure, to be busy at home, to be kind, and to be subject to their husbands, so that no one will malign the word of God </a:t>
            </a:r>
            <a:r>
              <a:rPr lang="en-US" sz="4000" dirty="0" smtClean="0"/>
              <a:t>(Ephesians 5:22; Titus </a:t>
            </a:r>
            <a:r>
              <a:rPr lang="en-US" sz="4000" dirty="0"/>
              <a:t>2:3-5).</a:t>
            </a:r>
          </a:p>
        </p:txBody>
      </p:sp>
    </p:spTree>
    <p:extLst>
      <p:ext uri="{BB962C8B-B14F-4D97-AF65-F5344CB8AC3E}">
        <p14:creationId xmlns:p14="http://schemas.microsoft.com/office/powerpoint/2010/main" val="37333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2925" y="382965"/>
            <a:ext cx="11182350" cy="6186309"/>
          </a:xfrm>
          <a:prstGeom prst="rect">
            <a:avLst/>
          </a:prstGeom>
        </p:spPr>
        <p:txBody>
          <a:bodyPr wrap="square">
            <a:spAutoFit/>
          </a:bodyPr>
          <a:lstStyle/>
          <a:p>
            <a:r>
              <a:rPr lang="en-US" sz="3600" b="1" dirty="0"/>
              <a:t>1 Peter </a:t>
            </a:r>
            <a:r>
              <a:rPr lang="en-US" sz="3600" b="1" dirty="0" smtClean="0"/>
              <a:t>3:1-4 (NIV)</a:t>
            </a:r>
            <a:endParaRPr lang="en-US" sz="3600" b="1" dirty="0"/>
          </a:p>
          <a:p>
            <a:r>
              <a:rPr lang="en-US" sz="3600" dirty="0"/>
              <a:t>3 Wives, in the same way submit yourselves to your own husbands so that, if any of them do not believe the word, they may be won over without words by the behavior of their wives, </a:t>
            </a:r>
            <a:r>
              <a:rPr lang="en-US" sz="3600" baseline="30000" dirty="0"/>
              <a:t>2 </a:t>
            </a:r>
            <a:r>
              <a:rPr lang="en-US" sz="3600" dirty="0"/>
              <a:t>when they see the purity and reverence of your lives. </a:t>
            </a:r>
            <a:r>
              <a:rPr lang="en-US" sz="3600" baseline="30000" dirty="0"/>
              <a:t>3 </a:t>
            </a:r>
            <a:r>
              <a:rPr lang="en-US" sz="3600" dirty="0"/>
              <a:t>Your beauty should not come from outward adornment, such as elaborate hairstyles and the wearing of gold jewelry or fine clothes. </a:t>
            </a:r>
            <a:r>
              <a:rPr lang="en-US" sz="3600" baseline="30000" dirty="0"/>
              <a:t>4 </a:t>
            </a:r>
            <a:r>
              <a:rPr lang="en-US" sz="3600" dirty="0"/>
              <a:t>Rather, it should be that of your inner self, the unfading beauty of a gentle and quiet spirit, which is of great worth in God’s sight.</a:t>
            </a:r>
          </a:p>
        </p:txBody>
      </p:sp>
    </p:spTree>
    <p:extLst>
      <p:ext uri="{BB962C8B-B14F-4D97-AF65-F5344CB8AC3E}">
        <p14:creationId xmlns:p14="http://schemas.microsoft.com/office/powerpoint/2010/main" val="331930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9625" y="536913"/>
            <a:ext cx="10744200" cy="4401205"/>
          </a:xfrm>
          <a:prstGeom prst="rect">
            <a:avLst/>
          </a:prstGeom>
        </p:spPr>
        <p:txBody>
          <a:bodyPr wrap="square">
            <a:spAutoFit/>
          </a:bodyPr>
          <a:lstStyle/>
          <a:p>
            <a:r>
              <a:rPr lang="en-US" sz="4000" dirty="0"/>
              <a:t>1 Peter </a:t>
            </a:r>
            <a:r>
              <a:rPr lang="en-US" sz="4000" dirty="0" smtClean="0"/>
              <a:t>3:7 New </a:t>
            </a:r>
            <a:r>
              <a:rPr lang="en-US" sz="4000" dirty="0"/>
              <a:t>International Version</a:t>
            </a:r>
          </a:p>
          <a:p>
            <a:endParaRPr lang="en-US" sz="4000" dirty="0"/>
          </a:p>
          <a:p>
            <a:r>
              <a:rPr lang="en-US" sz="4000" dirty="0"/>
              <a:t>7 Husbands, in the same way be considerate as you live with your wives, and treat them with respect as the weaker partner and as heirs with you of the gracious gift of life, so that nothing will hinder your prayers.</a:t>
            </a:r>
          </a:p>
        </p:txBody>
      </p:sp>
    </p:spTree>
    <p:extLst>
      <p:ext uri="{BB962C8B-B14F-4D97-AF65-F5344CB8AC3E}">
        <p14:creationId xmlns:p14="http://schemas.microsoft.com/office/powerpoint/2010/main" val="193373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2499" y="432138"/>
            <a:ext cx="10677525" cy="5016758"/>
          </a:xfrm>
          <a:prstGeom prst="rect">
            <a:avLst/>
          </a:prstGeom>
        </p:spPr>
        <p:txBody>
          <a:bodyPr wrap="square">
            <a:spAutoFit/>
          </a:bodyPr>
          <a:lstStyle/>
          <a:p>
            <a:r>
              <a:rPr lang="en-US" sz="4000" dirty="0"/>
              <a:t>Ephesians 6:1-3</a:t>
            </a:r>
          </a:p>
          <a:p>
            <a:r>
              <a:rPr lang="en-US" sz="4000" dirty="0"/>
              <a:t>New International Version</a:t>
            </a:r>
          </a:p>
          <a:p>
            <a:endParaRPr lang="en-US" sz="4000" dirty="0"/>
          </a:p>
          <a:p>
            <a:r>
              <a:rPr lang="en-US" sz="4000" dirty="0"/>
              <a:t>6 Children, obey your parents in the Lord, for this is right. 2 “Honor your father and mother”—which is the first commandment with a promise— 3 “so that it may go well with you and that you may enjoy long life on the earth.”[a]</a:t>
            </a:r>
          </a:p>
        </p:txBody>
      </p:sp>
    </p:spTree>
    <p:extLst>
      <p:ext uri="{BB962C8B-B14F-4D97-AF65-F5344CB8AC3E}">
        <p14:creationId xmlns:p14="http://schemas.microsoft.com/office/powerpoint/2010/main" val="275129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2075" y="1066711"/>
            <a:ext cx="9601200" cy="4524315"/>
          </a:xfrm>
          <a:prstGeom prst="rect">
            <a:avLst/>
          </a:prstGeom>
        </p:spPr>
        <p:txBody>
          <a:bodyPr wrap="square">
            <a:spAutoFit/>
          </a:bodyPr>
          <a:lstStyle/>
          <a:p>
            <a:r>
              <a:rPr lang="en-US" sz="4800" dirty="0"/>
              <a:t>Above all, the purpose of having a family is to express love, respect and sacrifice for one another. If we are planning to have our own family, prepare to love, to give respect and to create sacrifices for others.</a:t>
            </a:r>
          </a:p>
        </p:txBody>
      </p:sp>
    </p:spTree>
    <p:extLst>
      <p:ext uri="{BB962C8B-B14F-4D97-AF65-F5344CB8AC3E}">
        <p14:creationId xmlns:p14="http://schemas.microsoft.com/office/powerpoint/2010/main" val="88493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6325" y="2834640"/>
            <a:ext cx="10058400" cy="2743200"/>
          </a:xfrm>
        </p:spPr>
        <p:txBody>
          <a:bodyPr>
            <a:noAutofit/>
          </a:bodyPr>
          <a:lstStyle/>
          <a:p>
            <a:r>
              <a:rPr lang="en-US" sz="9600" dirty="0" smtClean="0"/>
              <a:t>God’s purpose for the family.</a:t>
            </a:r>
            <a:r>
              <a:rPr lang="en-US" sz="9600" dirty="0"/>
              <a:t/>
            </a:r>
            <a:br>
              <a:rPr lang="en-US" sz="9600" dirty="0"/>
            </a:br>
            <a:endParaRPr lang="en-US" sz="9600" dirty="0"/>
          </a:p>
        </p:txBody>
      </p:sp>
    </p:spTree>
    <p:extLst>
      <p:ext uri="{BB962C8B-B14F-4D97-AF65-F5344CB8AC3E}">
        <p14:creationId xmlns:p14="http://schemas.microsoft.com/office/powerpoint/2010/main" val="35322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9901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6299" y="487145"/>
            <a:ext cx="10220325" cy="1569660"/>
          </a:xfrm>
          <a:prstGeom prst="rect">
            <a:avLst/>
          </a:prstGeom>
        </p:spPr>
        <p:txBody>
          <a:bodyPr wrap="square">
            <a:spAutoFit/>
          </a:bodyPr>
          <a:lstStyle/>
          <a:p>
            <a:r>
              <a:rPr lang="en-US" sz="3200" b="1" dirty="0"/>
              <a:t>Genesis </a:t>
            </a:r>
            <a:r>
              <a:rPr lang="en-US" sz="3200" b="1" dirty="0" smtClean="0"/>
              <a:t>2:18-25 (NLT)</a:t>
            </a:r>
            <a:endParaRPr lang="en-US" sz="3200" b="1" dirty="0"/>
          </a:p>
          <a:p>
            <a:r>
              <a:rPr lang="en-US" sz="3200" baseline="30000" dirty="0"/>
              <a:t>18 </a:t>
            </a:r>
            <a:r>
              <a:rPr lang="en-US" sz="3200" dirty="0"/>
              <a:t>Then the </a:t>
            </a:r>
            <a:r>
              <a:rPr lang="en-US" sz="3200" cap="small" dirty="0"/>
              <a:t>Lord</a:t>
            </a:r>
            <a:r>
              <a:rPr lang="en-US" sz="3200" dirty="0"/>
              <a:t> God said, “It is not good for the man to be alone. I will make a helper who is just right for him.” </a:t>
            </a:r>
          </a:p>
        </p:txBody>
      </p:sp>
      <p:sp>
        <p:nvSpPr>
          <p:cNvPr id="3" name="Rectangle 2"/>
          <p:cNvSpPr/>
          <p:nvPr/>
        </p:nvSpPr>
        <p:spPr>
          <a:xfrm>
            <a:off x="952500" y="2476411"/>
            <a:ext cx="10439400" cy="1569660"/>
          </a:xfrm>
          <a:prstGeom prst="rect">
            <a:avLst/>
          </a:prstGeom>
        </p:spPr>
        <p:txBody>
          <a:bodyPr wrap="square">
            <a:spAutoFit/>
          </a:bodyPr>
          <a:lstStyle/>
          <a:p>
            <a:r>
              <a:rPr lang="en-US" sz="3200" b="1" dirty="0"/>
              <a:t>Genesis </a:t>
            </a:r>
            <a:r>
              <a:rPr lang="en-US" sz="3200" b="1" dirty="0" smtClean="0"/>
              <a:t>2:18-25 (NIV)</a:t>
            </a:r>
            <a:endParaRPr lang="en-US" sz="3200" b="1" dirty="0"/>
          </a:p>
          <a:p>
            <a:r>
              <a:rPr lang="en-US" sz="3200" baseline="30000" dirty="0"/>
              <a:t>18 </a:t>
            </a:r>
            <a:r>
              <a:rPr lang="en-US" sz="3200" dirty="0"/>
              <a:t>The </a:t>
            </a:r>
            <a:r>
              <a:rPr lang="en-US" sz="3200" cap="small" dirty="0"/>
              <a:t>Lord</a:t>
            </a:r>
            <a:r>
              <a:rPr lang="en-US" sz="3200" dirty="0"/>
              <a:t> God said, “It is not good for the man to be alone. I will make a helper suitable for him.”</a:t>
            </a:r>
          </a:p>
        </p:txBody>
      </p:sp>
      <p:sp>
        <p:nvSpPr>
          <p:cNvPr id="4" name="Rectangle 3"/>
          <p:cNvSpPr/>
          <p:nvPr/>
        </p:nvSpPr>
        <p:spPr>
          <a:xfrm>
            <a:off x="952500" y="4465677"/>
            <a:ext cx="9839325" cy="1569660"/>
          </a:xfrm>
          <a:prstGeom prst="rect">
            <a:avLst/>
          </a:prstGeom>
        </p:spPr>
        <p:txBody>
          <a:bodyPr wrap="square">
            <a:spAutoFit/>
          </a:bodyPr>
          <a:lstStyle/>
          <a:p>
            <a:r>
              <a:rPr lang="en-US" sz="3200" b="1" dirty="0"/>
              <a:t>Genesis </a:t>
            </a:r>
            <a:r>
              <a:rPr lang="en-US" sz="3200" b="1" dirty="0" smtClean="0"/>
              <a:t>2:18-25 (ESV)</a:t>
            </a:r>
            <a:endParaRPr lang="en-US" sz="3200" b="1" dirty="0"/>
          </a:p>
          <a:p>
            <a:r>
              <a:rPr lang="en-US" sz="3200" baseline="30000" dirty="0"/>
              <a:t>18 </a:t>
            </a:r>
            <a:r>
              <a:rPr lang="en-US" sz="3200" dirty="0"/>
              <a:t>Then the </a:t>
            </a:r>
            <a:r>
              <a:rPr lang="en-US" sz="3200" cap="small" dirty="0"/>
              <a:t>Lord</a:t>
            </a:r>
            <a:r>
              <a:rPr lang="en-US" sz="3200" dirty="0"/>
              <a:t> God said, “It is not good that the man should be alone; I will make him a helper fit </a:t>
            </a:r>
            <a:r>
              <a:rPr lang="en-US" sz="3200" dirty="0" smtClean="0"/>
              <a:t>for</a:t>
            </a:r>
            <a:r>
              <a:rPr lang="en-US" sz="3200" baseline="30000" dirty="0"/>
              <a:t> </a:t>
            </a:r>
            <a:r>
              <a:rPr lang="en-US" sz="3200" dirty="0" smtClean="0"/>
              <a:t>him</a:t>
            </a:r>
            <a:r>
              <a:rPr lang="en-US" sz="3200" dirty="0"/>
              <a:t>.”</a:t>
            </a:r>
          </a:p>
        </p:txBody>
      </p:sp>
    </p:spTree>
    <p:extLst>
      <p:ext uri="{BB962C8B-B14F-4D97-AF65-F5344CB8AC3E}">
        <p14:creationId xmlns:p14="http://schemas.microsoft.com/office/powerpoint/2010/main" val="1613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74" y="213836"/>
            <a:ext cx="10334625" cy="6186309"/>
          </a:xfrm>
          <a:prstGeom prst="rect">
            <a:avLst/>
          </a:prstGeom>
        </p:spPr>
        <p:txBody>
          <a:bodyPr wrap="square">
            <a:spAutoFit/>
          </a:bodyPr>
          <a:lstStyle/>
          <a:p>
            <a:r>
              <a:rPr lang="en-US" sz="4400" b="1" dirty="0"/>
              <a:t>Genesis </a:t>
            </a:r>
            <a:r>
              <a:rPr lang="en-US" sz="4400" b="1" dirty="0" smtClean="0"/>
              <a:t>2:21-22 </a:t>
            </a:r>
            <a:r>
              <a:rPr lang="en-US" sz="4400" b="1" dirty="0"/>
              <a:t>(NIV)</a:t>
            </a:r>
          </a:p>
          <a:p>
            <a:endParaRPr lang="en-US" sz="4400" dirty="0" smtClean="0"/>
          </a:p>
          <a:p>
            <a:r>
              <a:rPr lang="en-US" sz="4400" dirty="0" smtClean="0"/>
              <a:t>21 </a:t>
            </a:r>
            <a:r>
              <a:rPr lang="en-US" sz="4400" dirty="0"/>
              <a:t>So the Lord God caused the man to fall into a deep sleep; and while he was sleeping, he took one of the man’s </a:t>
            </a:r>
            <a:r>
              <a:rPr lang="en-US" sz="4400" dirty="0" smtClean="0"/>
              <a:t>ribs and </a:t>
            </a:r>
            <a:r>
              <a:rPr lang="en-US" sz="4400" dirty="0"/>
              <a:t>then closed up the place with flesh. 22 Then the Lord God made a woman from the </a:t>
            </a:r>
            <a:r>
              <a:rPr lang="en-US" sz="4400" dirty="0" smtClean="0"/>
              <a:t>rib </a:t>
            </a:r>
            <a:r>
              <a:rPr lang="en-US" sz="4400" dirty="0"/>
              <a:t>he had taken out of the man, and he brought her to the man.</a:t>
            </a:r>
          </a:p>
        </p:txBody>
      </p:sp>
    </p:spTree>
    <p:extLst>
      <p:ext uri="{BB962C8B-B14F-4D97-AF65-F5344CB8AC3E}">
        <p14:creationId xmlns:p14="http://schemas.microsoft.com/office/powerpoint/2010/main" val="29386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0050" y="447675"/>
            <a:ext cx="6276976" cy="5963679"/>
          </a:xfrm>
          <a:prstGeom prst="rect">
            <a:avLst/>
          </a:prstGeom>
        </p:spPr>
      </p:pic>
      <p:sp>
        <p:nvSpPr>
          <p:cNvPr id="3" name="Rectangle 2"/>
          <p:cNvSpPr/>
          <p:nvPr/>
        </p:nvSpPr>
        <p:spPr>
          <a:xfrm>
            <a:off x="7067550" y="795635"/>
            <a:ext cx="4505325" cy="5078313"/>
          </a:xfrm>
          <a:prstGeom prst="rect">
            <a:avLst/>
          </a:prstGeom>
        </p:spPr>
        <p:txBody>
          <a:bodyPr wrap="square">
            <a:spAutoFit/>
          </a:bodyPr>
          <a:lstStyle/>
          <a:p>
            <a:r>
              <a:rPr lang="en-US" sz="3600" dirty="0"/>
              <a:t>God blessed them and they became one flesh, thus, started the family. The first purpose for them was to </a:t>
            </a:r>
            <a:r>
              <a:rPr lang="en-US" sz="3600" u="sng" dirty="0"/>
              <a:t>pro-create and become stewards of the other creations </a:t>
            </a:r>
            <a:r>
              <a:rPr lang="en-US" sz="3600" dirty="0"/>
              <a:t>(Genesis </a:t>
            </a:r>
            <a:r>
              <a:rPr lang="en-US" sz="3600" dirty="0" smtClean="0"/>
              <a:t>1:28)</a:t>
            </a:r>
            <a:endParaRPr lang="en-US" sz="3600" dirty="0"/>
          </a:p>
        </p:txBody>
      </p:sp>
    </p:spTree>
    <p:extLst>
      <p:ext uri="{BB962C8B-B14F-4D97-AF65-F5344CB8AC3E}">
        <p14:creationId xmlns:p14="http://schemas.microsoft.com/office/powerpoint/2010/main" val="347078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523874" y="275507"/>
            <a:ext cx="8410575" cy="4702826"/>
          </a:xfrm>
          <a:prstGeom prst="rect">
            <a:avLst/>
          </a:prstGeom>
        </p:spPr>
        <p:txBody>
          <a:bodyPr wrap="square">
            <a:spAutoFit/>
          </a:bodyPr>
          <a:lstStyle/>
          <a:p>
            <a:pPr>
              <a:lnSpc>
                <a:spcPct val="107000"/>
              </a:lnSpc>
              <a:spcAft>
                <a:spcPts val="800"/>
              </a:spcAft>
            </a:pPr>
            <a:r>
              <a:rPr lang="en-US" sz="4000" dirty="0">
                <a:solidFill>
                  <a:schemeClr val="bg1"/>
                </a:solidFill>
                <a:effectLst>
                  <a:glow rad="101600">
                    <a:schemeClr val="tx1">
                      <a:alpha val="60000"/>
                    </a:schemeClr>
                  </a:glow>
                </a:effectLst>
                <a:latin typeface="Times New Roman" panose="02020603050405020304" pitchFamily="18" charset="0"/>
                <a:ea typeface="Times New Roman" panose="02020603050405020304" pitchFamily="18" charset="0"/>
                <a:cs typeface="Times New Roman" panose="02020603050405020304" pitchFamily="18" charset="0"/>
              </a:rPr>
              <a:t>Everything was perfectly fine until sin entered the world. Life became different. They needed to work in order to eat. They needed to exert physical efforts in order to live. They needed to till the soil for crops and tend animals for dairy products.</a:t>
            </a:r>
            <a:endParaRPr lang="en-US" sz="4000" dirty="0">
              <a:solidFill>
                <a:schemeClr val="bg1"/>
              </a:solidFill>
              <a:effectLst>
                <a:glow rad="101600">
                  <a:schemeClr val="tx1">
                    <a:alpha val="60000"/>
                  </a:schemeClr>
                </a:glo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382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1025" y="480536"/>
            <a:ext cx="11068050" cy="4154984"/>
          </a:xfrm>
          <a:prstGeom prst="rect">
            <a:avLst/>
          </a:prstGeom>
        </p:spPr>
        <p:txBody>
          <a:bodyPr wrap="square">
            <a:spAutoFit/>
          </a:bodyPr>
          <a:lstStyle/>
          <a:p>
            <a:r>
              <a:rPr lang="en-US" sz="4400" b="1" dirty="0"/>
              <a:t>1 Timothy </a:t>
            </a:r>
            <a:r>
              <a:rPr lang="en-US" sz="4400" b="1" dirty="0" smtClean="0"/>
              <a:t>5:8 (NLT)</a:t>
            </a:r>
          </a:p>
          <a:p>
            <a:endParaRPr lang="en-US" sz="4400" b="1" dirty="0"/>
          </a:p>
          <a:p>
            <a:r>
              <a:rPr lang="en-US" sz="4400" baseline="30000" dirty="0"/>
              <a:t>8 </a:t>
            </a:r>
            <a:r>
              <a:rPr lang="en-US" sz="4400" dirty="0"/>
              <a:t>But those who won’t care for their relatives, especially those in their own household, have denied the true faith. Such people are worse than unbelievers.</a:t>
            </a:r>
          </a:p>
        </p:txBody>
      </p:sp>
    </p:spTree>
    <p:extLst>
      <p:ext uri="{BB962C8B-B14F-4D97-AF65-F5344CB8AC3E}">
        <p14:creationId xmlns:p14="http://schemas.microsoft.com/office/powerpoint/2010/main" val="73667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43525" y="742950"/>
            <a:ext cx="6610350" cy="5438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190501" y="204479"/>
            <a:ext cx="5153024" cy="6272551"/>
          </a:xfrm>
          <a:prstGeom prst="rect">
            <a:avLst/>
          </a:prstGeom>
        </p:spPr>
        <p:txBody>
          <a:bodyPr wrap="square">
            <a:spAutoFit/>
          </a:bodyPr>
          <a:lstStyle/>
          <a:p>
            <a:pPr>
              <a:lnSpc>
                <a:spcPct val="107000"/>
              </a:lnSpc>
              <a:spcAft>
                <a:spcPts val="800"/>
              </a:spcAft>
            </a:pPr>
            <a:r>
              <a:rPr lang="en-US" sz="5400" dirty="0">
                <a:latin typeface="Times New Roman" panose="02020603050405020304" pitchFamily="18" charset="0"/>
                <a:ea typeface="Times New Roman" panose="02020603050405020304" pitchFamily="18" charset="0"/>
                <a:cs typeface="Times New Roman" panose="02020603050405020304" pitchFamily="18" charset="0"/>
              </a:rPr>
              <a:t>The most important role of parents is to </a:t>
            </a:r>
            <a:r>
              <a:rPr lang="en-US" sz="5400" u="sng" dirty="0">
                <a:latin typeface="Times New Roman" panose="02020603050405020304" pitchFamily="18" charset="0"/>
                <a:ea typeface="Times New Roman" panose="02020603050405020304" pitchFamily="18" charset="0"/>
                <a:cs typeface="Times New Roman" panose="02020603050405020304" pitchFamily="18" charset="0"/>
              </a:rPr>
              <a:t>provide for the spiritual needs of all members of the family. </a:t>
            </a:r>
            <a:endParaRPr lang="en-US" sz="5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391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43525" y="742950"/>
            <a:ext cx="6610350" cy="5438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276226" y="469083"/>
            <a:ext cx="5153024" cy="5839484"/>
          </a:xfrm>
          <a:prstGeom prst="rect">
            <a:avLst/>
          </a:prstGeom>
        </p:spPr>
        <p:txBody>
          <a:bodyPr wrap="square">
            <a:spAutoFit/>
          </a:bodyPr>
          <a:lstStyle/>
          <a:p>
            <a:pPr>
              <a:lnSpc>
                <a:spcPct val="107000"/>
              </a:lnSpc>
              <a:spcAft>
                <a:spcPts val="800"/>
              </a:spcAft>
            </a:pPr>
            <a:r>
              <a:rPr lang="en-US" sz="4400" dirty="0" smtClean="0">
                <a:latin typeface="Times New Roman" panose="02020603050405020304" pitchFamily="18" charset="0"/>
                <a:ea typeface="Times New Roman" panose="02020603050405020304" pitchFamily="18" charset="0"/>
                <a:cs typeface="Times New Roman" panose="02020603050405020304" pitchFamily="18" charset="0"/>
              </a:rPr>
              <a:t>It </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is the utmost duty of parents to teach their children the ways of the Lord, so when their children grow older, they would never depart from it  </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Proverbs 22:6).</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937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d Line Business 16x9">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red line presentation (widescreen).potx" id="{8018D45A-0B59-4186-B046-1FF8092889B6}" vid="{86C2525B-C90B-4FD6-8D61-5E85FA833A06}"/>
    </a:ext>
  </a:extLst>
</a:theme>
</file>

<file path=ppt/theme/theme2.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red line presentation (widescreen)</Template>
  <TotalTime>241</TotalTime>
  <Words>714</Words>
  <Application>Microsoft Office PowerPoint</Application>
  <PresentationFormat>Widescreen</PresentationFormat>
  <Paragraphs>46</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Cambria</vt:lpstr>
      <vt:lpstr>Segoe UI Symbol</vt:lpstr>
      <vt:lpstr>Times New Roman</vt:lpstr>
      <vt:lpstr>Red Line Business 16x9</vt:lpstr>
      <vt:lpstr>PowerPoint Presentation</vt:lpstr>
      <vt:lpstr>God’s purpose for the family.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is Your First Ministry</dc:title>
  <dc:creator>timkine@yahoo.com</dc:creator>
  <cp:lastModifiedBy>timkine@yahoo.com</cp:lastModifiedBy>
  <cp:revision>26</cp:revision>
  <dcterms:created xsi:type="dcterms:W3CDTF">2025-02-12T01:30:10Z</dcterms:created>
  <dcterms:modified xsi:type="dcterms:W3CDTF">2025-02-23T03:32:55Z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