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70" r:id="rId4"/>
    <p:sldId id="271" r:id="rId5"/>
    <p:sldId id="272" r:id="rId6"/>
    <p:sldId id="274" r:id="rId7"/>
    <p:sldId id="282" r:id="rId8"/>
    <p:sldId id="283" r:id="rId9"/>
    <p:sldId id="284" r:id="rId10"/>
    <p:sldId id="275" r:id="rId11"/>
    <p:sldId id="276" r:id="rId12"/>
    <p:sldId id="277" r:id="rId13"/>
    <p:sldId id="278" r:id="rId14"/>
    <p:sldId id="279" r:id="rId15"/>
    <p:sldId id="280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1/25/2025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1/25/2025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1/25/2025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1/25/2025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1/25/2025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1/25/2025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1/25/2025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1/25/2025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1/25/2025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1/25/2025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1/25/2025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1/25/2025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489897"/>
            <a:ext cx="9602789" cy="2667000"/>
          </a:xfrm>
        </p:spPr>
        <p:txBody>
          <a:bodyPr/>
          <a:lstStyle/>
          <a:p>
            <a:r>
              <a:rPr lang="en-US" sz="8000" dirty="0" smtClean="0"/>
              <a:t>WHAT MATTERS THE MOST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3581400"/>
            <a:ext cx="96012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Matthew 22:34-40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025" y="636612"/>
            <a:ext cx="36671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Arial" panose="020B0604020202020204" pitchFamily="34" charset="0"/>
              </a:rPr>
              <a:t>This means making God the FOCUS Of our Life and Existence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4" y="1098306"/>
            <a:ext cx="7153275" cy="48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025" y="322987"/>
            <a:ext cx="10972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The Meaning of Love 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• </a:t>
            </a:r>
            <a:r>
              <a:rPr lang="en-US" sz="3200" dirty="0">
                <a:latin typeface="Arial Black" panose="020B0A04020102020204" pitchFamily="34" charset="0"/>
              </a:rPr>
              <a:t>Sometimes </a:t>
            </a:r>
            <a:r>
              <a:rPr lang="en-US" sz="3200" u="sng" dirty="0" err="1">
                <a:latin typeface="Arial Black" panose="020B0A04020102020204" pitchFamily="34" charset="0"/>
              </a:rPr>
              <a:t>phileo</a:t>
            </a:r>
            <a:r>
              <a:rPr lang="en-US" sz="3200" dirty="0">
                <a:latin typeface="Arial Black" panose="020B0A04020102020204" pitchFamily="34" charset="0"/>
              </a:rPr>
              <a:t> is translated “love” in the NT, meaning a friendship or companionship (a love of emotion) 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• </a:t>
            </a:r>
            <a:r>
              <a:rPr lang="en-US" sz="3200" dirty="0">
                <a:latin typeface="Arial Black" panose="020B0A04020102020204" pitchFamily="34" charset="0"/>
              </a:rPr>
              <a:t>Often </a:t>
            </a:r>
            <a:r>
              <a:rPr lang="en-US" sz="3200" u="sng" dirty="0">
                <a:latin typeface="Arial Black" panose="020B0A04020102020204" pitchFamily="34" charset="0"/>
              </a:rPr>
              <a:t>agape</a:t>
            </a:r>
            <a:r>
              <a:rPr lang="en-US" sz="3200" dirty="0">
                <a:latin typeface="Arial Black" panose="020B0A04020102020204" pitchFamily="34" charset="0"/>
              </a:rPr>
              <a:t> is translated “love” in the NT, meaning sacrificial service or kind deed (a love of devotion) 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• </a:t>
            </a:r>
            <a:r>
              <a:rPr lang="en-US" sz="3200" dirty="0">
                <a:latin typeface="Arial Black" panose="020B0A04020102020204" pitchFamily="34" charset="0"/>
              </a:rPr>
              <a:t>The agape love is what Jesus speaks of in Matthew 22:37-39</a:t>
            </a:r>
          </a:p>
        </p:txBody>
      </p:sp>
    </p:spTree>
    <p:extLst>
      <p:ext uri="{BB962C8B-B14F-4D97-AF65-F5344CB8AC3E}">
        <p14:creationId xmlns:p14="http://schemas.microsoft.com/office/powerpoint/2010/main" val="39997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549" y="418237"/>
            <a:ext cx="1102042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Arial Black" panose="020B0A04020102020204" pitchFamily="34" charset="0"/>
              </a:rPr>
              <a:t>The Model of </a:t>
            </a:r>
            <a:r>
              <a:rPr lang="en-US" altLang="en-US" sz="3200" b="1" dirty="0" smtClean="0">
                <a:latin typeface="Arial Black" panose="020B0A04020102020204" pitchFamily="34" charset="0"/>
              </a:rPr>
              <a:t>Love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latin typeface="Arial Black" panose="020B0A04020102020204" pitchFamily="34" charset="0"/>
              </a:rPr>
              <a:t>• </a:t>
            </a:r>
            <a:r>
              <a:rPr lang="en-US" altLang="en-US" sz="3200" dirty="0">
                <a:latin typeface="Arial Black" panose="020B0A04020102020204" pitchFamily="34" charset="0"/>
              </a:rPr>
              <a:t>God the Father is our model of love in that he sacrificed his Son for us out of love (Jn. 3:16; 1 Jn. 3:1,16) </a:t>
            </a:r>
            <a:endParaRPr lang="en-US" altLang="en-US" sz="3200" dirty="0" smtClean="0"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latin typeface="Arial Black" panose="020B0A04020102020204" pitchFamily="34" charset="0"/>
              </a:rPr>
              <a:t>• </a:t>
            </a:r>
            <a:r>
              <a:rPr lang="en-US" altLang="en-US" sz="3200" dirty="0">
                <a:latin typeface="Arial Black" panose="020B0A04020102020204" pitchFamily="34" charset="0"/>
              </a:rPr>
              <a:t>Jesus Christ is our model of love because he gave himself to die out of love (Jn. 13:34; 15:13; Gal. 2:20; Eph. 5:2,25) </a:t>
            </a:r>
            <a:endParaRPr lang="en-US" altLang="en-US" sz="3200" dirty="0" smtClean="0"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latin typeface="Arial Black" panose="020B0A04020102020204" pitchFamily="34" charset="0"/>
              </a:rPr>
              <a:t>• </a:t>
            </a:r>
            <a:r>
              <a:rPr lang="en-US" altLang="en-US" sz="3200" dirty="0">
                <a:latin typeface="Arial Black" panose="020B0A04020102020204" pitchFamily="34" charset="0"/>
              </a:rPr>
              <a:t>The world around us is not our model of love</a:t>
            </a:r>
          </a:p>
        </p:txBody>
      </p:sp>
    </p:spTree>
    <p:extLst>
      <p:ext uri="{BB962C8B-B14F-4D97-AF65-F5344CB8AC3E}">
        <p14:creationId xmlns:p14="http://schemas.microsoft.com/office/powerpoint/2010/main" val="41776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924" y="459165"/>
            <a:ext cx="1107757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The Manifestation of Love 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endParaRPr lang="en-US" sz="3200" dirty="0" smtClean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• </a:t>
            </a:r>
            <a:r>
              <a:rPr lang="en-US" sz="3200" dirty="0">
                <a:latin typeface="Arial Black" panose="020B0A04020102020204" pitchFamily="34" charset="0"/>
              </a:rPr>
              <a:t>We show our love for God by keeping his commandments (1 Jn. 5:2) 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endParaRPr lang="en-US" sz="3200" dirty="0" smtClean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• </a:t>
            </a:r>
            <a:r>
              <a:rPr lang="en-US" sz="3200" dirty="0">
                <a:latin typeface="Arial Black" panose="020B0A04020102020204" pitchFamily="34" charset="0"/>
              </a:rPr>
              <a:t>We show our love for Jesus by sincerely serving him </a:t>
            </a:r>
            <a:r>
              <a:rPr lang="en-US" sz="3200" dirty="0" smtClean="0">
                <a:latin typeface="Arial Black" panose="020B0A04020102020204" pitchFamily="34" charset="0"/>
              </a:rPr>
              <a:t>(Ephesians 6:7; John 12:26) </a:t>
            </a:r>
          </a:p>
          <a:p>
            <a:endParaRPr lang="en-US" sz="3200" dirty="0" smtClean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• </a:t>
            </a:r>
            <a:r>
              <a:rPr lang="en-US" sz="3200" dirty="0">
                <a:latin typeface="Arial Black" panose="020B0A04020102020204" pitchFamily="34" charset="0"/>
              </a:rPr>
              <a:t>We show our love for our brethren by caring for them (Rom. 12:10; 1 Thess. 4:9; Heb. 13:1; 1 Jn. 3:14,17; 4:20</a:t>
            </a:r>
            <a:r>
              <a:rPr lang="en-US" sz="3200" dirty="0" smtClean="0"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09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924" y="459165"/>
            <a:ext cx="110775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The Manifestation of Love 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endParaRPr lang="en-US" sz="3200" dirty="0" smtClean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• </a:t>
            </a:r>
            <a:r>
              <a:rPr lang="en-US" sz="3200" dirty="0">
                <a:latin typeface="Arial Black" panose="020B0A04020102020204" pitchFamily="34" charset="0"/>
              </a:rPr>
              <a:t>We show our love for our neighbor by respecting them as we would ourselves (Mt. 22:39; Lk. 10:27; Rom. 13:8-10; Gal. 5:14; Jas. 2:8</a:t>
            </a:r>
            <a:r>
              <a:rPr lang="en-US" sz="3200" dirty="0" smtClean="0">
                <a:latin typeface="Arial Black" panose="020B0A04020102020204" pitchFamily="34" charset="0"/>
              </a:rPr>
              <a:t>)</a:t>
            </a: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• </a:t>
            </a:r>
            <a:r>
              <a:rPr lang="en-US" sz="3200" dirty="0">
                <a:latin typeface="Arial Black" panose="020B0A04020102020204" pitchFamily="34" charset="0"/>
              </a:rPr>
              <a:t>We show our love for our enemies by praying for them and doing good to them (Mt. 5:44; Rom. 12:20-21)</a:t>
            </a:r>
          </a:p>
        </p:txBody>
      </p:sp>
    </p:spTree>
    <p:extLst>
      <p:ext uri="{BB962C8B-B14F-4D97-AF65-F5344CB8AC3E}">
        <p14:creationId xmlns:p14="http://schemas.microsoft.com/office/powerpoint/2010/main" val="10706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5" y="250389"/>
            <a:ext cx="113347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The Magnitude of Love </a:t>
            </a:r>
            <a:endParaRPr lang="en-US" sz="2800" dirty="0" smtClean="0">
              <a:latin typeface="Arial Black" panose="020B0A04020102020204" pitchFamily="34" charset="0"/>
            </a:endParaRPr>
          </a:p>
          <a:p>
            <a:endParaRPr lang="en-US" sz="2800" dirty="0" smtClean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• </a:t>
            </a:r>
            <a:r>
              <a:rPr lang="en-US" sz="2800" dirty="0">
                <a:latin typeface="Arial Black" panose="020B0A04020102020204" pitchFamily="34" charset="0"/>
              </a:rPr>
              <a:t>Loving God is the “great and first” commandment because when we truly love God everything else he wants us to do will follow from it (Mt. 22:40) </a:t>
            </a:r>
            <a:endParaRPr lang="en-US" sz="2800" dirty="0" smtClean="0">
              <a:latin typeface="Arial Black" panose="020B0A04020102020204" pitchFamily="34" charset="0"/>
            </a:endParaRPr>
          </a:p>
          <a:p>
            <a:endParaRPr lang="en-US" sz="2800" dirty="0" smtClean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• </a:t>
            </a:r>
            <a:r>
              <a:rPr lang="en-US" sz="2800" dirty="0">
                <a:latin typeface="Arial Black" panose="020B0A04020102020204" pitchFamily="34" charset="0"/>
              </a:rPr>
              <a:t>Loving God is the “greatest” (the greater) because it is permanent and lasting (1 Cor. 13:8,13) and from it springs our all actions in the local church (1 Cor. 12:31; 13:1-3; 14:1) </a:t>
            </a:r>
            <a:endParaRPr lang="en-US" sz="2800" dirty="0" smtClean="0">
              <a:latin typeface="Arial Black" panose="020B0A04020102020204" pitchFamily="34" charset="0"/>
            </a:endParaRPr>
          </a:p>
          <a:p>
            <a:endParaRPr lang="en-US" sz="2800" dirty="0" smtClean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• </a:t>
            </a:r>
            <a:r>
              <a:rPr lang="en-US" sz="2800" dirty="0">
                <a:latin typeface="Arial Black" panose="020B0A04020102020204" pitchFamily="34" charset="0"/>
              </a:rPr>
              <a:t>Do you have trouble obeying some of God’s commands? Baptism? Assembling? Contribution? Lord’s supper? Evangelism? (Biblical) Love is the answer!</a:t>
            </a:r>
          </a:p>
        </p:txBody>
      </p:sp>
    </p:spTree>
    <p:extLst>
      <p:ext uri="{BB962C8B-B14F-4D97-AF65-F5344CB8AC3E}">
        <p14:creationId xmlns:p14="http://schemas.microsoft.com/office/powerpoint/2010/main" val="24919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424" y="257175"/>
            <a:ext cx="114776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 Black" panose="020B0A04020102020204" pitchFamily="34" charset="0"/>
              </a:rPr>
              <a:t> I. What is happening here? </a:t>
            </a:r>
            <a:endParaRPr lang="en-US" sz="36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en-US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Tested </a:t>
            </a:r>
            <a:r>
              <a:rPr lang="en-US" sz="3600" dirty="0">
                <a:solidFill>
                  <a:schemeClr val="tx2"/>
                </a:solidFill>
                <a:latin typeface="Arial Black" panose="020B0A04020102020204" pitchFamily="34" charset="0"/>
              </a:rPr>
              <a:t>- The enemies of Jesus has only plan and that is trap him and eventually put him away for good. </a:t>
            </a:r>
            <a:endParaRPr lang="en-US" sz="36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en-US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Opposed </a:t>
            </a:r>
            <a:r>
              <a:rPr lang="en-US" sz="3600" dirty="0">
                <a:solidFill>
                  <a:schemeClr val="tx2"/>
                </a:solidFill>
                <a:latin typeface="Arial Black" panose="020B0A04020102020204" pitchFamily="34" charset="0"/>
              </a:rPr>
              <a:t>– The enemies would like bring down </a:t>
            </a:r>
            <a:r>
              <a:rPr lang="en-US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Jesus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Being </a:t>
            </a:r>
            <a:r>
              <a:rPr lang="en-US" sz="3600" dirty="0">
                <a:solidFill>
                  <a:schemeClr val="tx2"/>
                </a:solidFill>
                <a:latin typeface="Arial Black" panose="020B0A04020102020204" pitchFamily="34" charset="0"/>
              </a:rPr>
              <a:t>Trapped – expert in the Jewish law came up with a “question” </a:t>
            </a:r>
          </a:p>
        </p:txBody>
      </p:sp>
    </p:spTree>
    <p:extLst>
      <p:ext uri="{BB962C8B-B14F-4D97-AF65-F5344CB8AC3E}">
        <p14:creationId xmlns:p14="http://schemas.microsoft.com/office/powerpoint/2010/main" val="40397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674" y="504736"/>
            <a:ext cx="111347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“Teacher</a:t>
            </a:r>
            <a:r>
              <a:rPr lang="en-US" sz="3600" dirty="0">
                <a:latin typeface="Arial Black" panose="020B0A04020102020204" pitchFamily="34" charset="0"/>
              </a:rPr>
              <a:t>, which is the greatest 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 commandment </a:t>
            </a:r>
            <a:r>
              <a:rPr lang="en-US" sz="3600" dirty="0">
                <a:latin typeface="Arial Black" panose="020B0A04020102020204" pitchFamily="34" charset="0"/>
              </a:rPr>
              <a:t>in the Law</a:t>
            </a:r>
            <a:r>
              <a:rPr lang="en-US" sz="3600" dirty="0" smtClean="0">
                <a:latin typeface="Arial Black" panose="020B0A04020102020204" pitchFamily="34" charset="0"/>
              </a:rPr>
              <a:t>?” </a:t>
            </a:r>
          </a:p>
          <a:p>
            <a:endParaRPr lang="en-US" sz="3600" dirty="0">
              <a:latin typeface="Arial Black" panose="020B0A04020102020204" pitchFamily="34" charset="0"/>
            </a:endParaRPr>
          </a:p>
          <a:p>
            <a:r>
              <a:rPr lang="en-US" sz="3600" dirty="0" smtClean="0">
                <a:latin typeface="Arial Black" panose="020B0A04020102020204" pitchFamily="34" charset="0"/>
              </a:rPr>
              <a:t>*Exodus </a:t>
            </a:r>
            <a:r>
              <a:rPr lang="en-US" sz="3600" dirty="0">
                <a:latin typeface="Arial Black" panose="020B0A04020102020204" pitchFamily="34" charset="0"/>
              </a:rPr>
              <a:t>20:1-17 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endParaRPr lang="en-US" sz="3600" dirty="0" smtClean="0">
              <a:latin typeface="Arial Black" panose="020B0A04020102020204" pitchFamily="34" charset="0"/>
            </a:endParaRPr>
          </a:p>
          <a:p>
            <a:r>
              <a:rPr lang="en-US" sz="3600" dirty="0">
                <a:latin typeface="Arial Black" panose="020B0A04020102020204" pitchFamily="34" charset="0"/>
              </a:rPr>
              <a:t>*</a:t>
            </a:r>
            <a:r>
              <a:rPr lang="en-US" sz="3600" dirty="0" smtClean="0">
                <a:latin typeface="Arial Black" panose="020B0A04020102020204" pitchFamily="34" charset="0"/>
              </a:rPr>
              <a:t>The </a:t>
            </a:r>
            <a:r>
              <a:rPr lang="en-US" sz="3600" dirty="0">
                <a:latin typeface="Arial Black" panose="020B0A04020102020204" pitchFamily="34" charset="0"/>
              </a:rPr>
              <a:t>law is the basis of the </a:t>
            </a:r>
            <a:r>
              <a:rPr lang="en-US" sz="3600" dirty="0" smtClean="0">
                <a:latin typeface="Arial Black" panose="020B0A04020102020204" pitchFamily="34" charset="0"/>
              </a:rPr>
              <a:t>relationship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 </a:t>
            </a:r>
            <a:r>
              <a:rPr lang="en-US" sz="3600" dirty="0">
                <a:latin typeface="Arial Black" panose="020B0A04020102020204" pitchFamily="34" charset="0"/>
              </a:rPr>
              <a:t>between God and His people Israel 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endParaRPr lang="en-US" sz="3600" dirty="0" smtClean="0">
              <a:latin typeface="Arial Black" panose="020B0A04020102020204" pitchFamily="34" charset="0"/>
            </a:endParaRPr>
          </a:p>
          <a:p>
            <a:r>
              <a:rPr lang="en-US" sz="3600" dirty="0">
                <a:latin typeface="Arial Black" panose="020B0A04020102020204" pitchFamily="34" charset="0"/>
              </a:rPr>
              <a:t>*</a:t>
            </a:r>
            <a:r>
              <a:rPr lang="en-US" sz="3600" dirty="0" smtClean="0">
                <a:latin typeface="Arial Black" panose="020B0A04020102020204" pitchFamily="34" charset="0"/>
              </a:rPr>
              <a:t>The </a:t>
            </a:r>
            <a:r>
              <a:rPr lang="en-US" sz="3600" dirty="0">
                <a:latin typeface="Arial Black" panose="020B0A04020102020204" pitchFamily="34" charset="0"/>
              </a:rPr>
              <a:t>Law is central to the Jewish 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 consciousness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5950" y="438835"/>
            <a:ext cx="62007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 From 10 Laws, it was expanded to 613 laws, and it seems Jesus summarized everything into 2 Laws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812215"/>
            <a:ext cx="50482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4524" y="114985"/>
            <a:ext cx="60864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II. What does it mean to truly love God</a:t>
            </a:r>
            <a:r>
              <a:rPr lang="en-US" sz="3200" dirty="0" smtClean="0">
                <a:latin typeface="Arial Black" panose="020B0A04020102020204" pitchFamily="34" charset="0"/>
              </a:rPr>
              <a:t>?</a:t>
            </a:r>
          </a:p>
          <a:p>
            <a:endParaRPr lang="en-US" sz="3200" dirty="0" smtClean="0">
              <a:latin typeface="Arial Black" panose="020B0A04020102020204" pitchFamily="34" charset="0"/>
            </a:endParaRPr>
          </a:p>
          <a:p>
            <a:pPr marL="514350" indent="-514350">
              <a:buAutoNum type="alphaUcPeriod"/>
            </a:pPr>
            <a:r>
              <a:rPr lang="en-US" sz="3200" dirty="0" smtClean="0">
                <a:latin typeface="Arial Black" panose="020B0A04020102020204" pitchFamily="34" charset="0"/>
              </a:rPr>
              <a:t>Jesus </a:t>
            </a:r>
            <a:r>
              <a:rPr lang="en-US" sz="3200" dirty="0">
                <a:latin typeface="Arial Black" panose="020B0A04020102020204" pitchFamily="34" charset="0"/>
              </a:rPr>
              <a:t>answered beyond what was </a:t>
            </a:r>
            <a:r>
              <a:rPr lang="en-US" sz="3200" dirty="0" smtClean="0">
                <a:latin typeface="Arial Black" panose="020B0A04020102020204" pitchFamily="34" charset="0"/>
              </a:rPr>
              <a:t>asked</a:t>
            </a:r>
            <a:r>
              <a:rPr lang="en-US" sz="3200" dirty="0">
                <a:latin typeface="Arial Black" panose="020B0A04020102020204" pitchFamily="34" charset="0"/>
              </a:rPr>
              <a:t>. 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pPr marL="514350" indent="-514350">
              <a:buFontTx/>
              <a:buAutoNum type="alphaUcPeriod"/>
            </a:pPr>
            <a:r>
              <a:rPr lang="en-US" sz="3200" dirty="0">
                <a:latin typeface="Arial Black" panose="020B0A04020102020204" pitchFamily="34" charset="0"/>
              </a:rPr>
              <a:t>He wanted the people to understand beyond the letters of the </a:t>
            </a:r>
            <a:r>
              <a:rPr lang="en-US" sz="3200" dirty="0" smtClean="0">
                <a:latin typeface="Arial Black" panose="020B0A04020102020204" pitchFamily="34" charset="0"/>
              </a:rPr>
              <a:t>Law</a:t>
            </a:r>
            <a:endParaRPr lang="en-US" sz="3200" dirty="0">
              <a:latin typeface="Arial Black" panose="020B0A04020102020204" pitchFamily="34" charset="0"/>
            </a:endParaRPr>
          </a:p>
          <a:p>
            <a:pPr marL="514350" indent="-514350">
              <a:buAutoNum type="alphaUcPeriod"/>
            </a:pPr>
            <a:r>
              <a:rPr lang="en-US" sz="3200" dirty="0">
                <a:latin typeface="Arial Black" panose="020B0A04020102020204" pitchFamily="34" charset="0"/>
              </a:rPr>
              <a:t>“ You shall love the Lord your God with all your </a:t>
            </a:r>
            <a:r>
              <a:rPr lang="en-US" sz="3200" u="sng" dirty="0">
                <a:latin typeface="Arial Black" panose="020B0A04020102020204" pitchFamily="34" charset="0"/>
              </a:rPr>
              <a:t>heart</a:t>
            </a:r>
            <a:r>
              <a:rPr lang="en-US" sz="3200" dirty="0">
                <a:latin typeface="Arial Black" panose="020B0A04020102020204" pitchFamily="34" charset="0"/>
              </a:rPr>
              <a:t> , and with all your </a:t>
            </a:r>
            <a:r>
              <a:rPr lang="en-US" sz="3200" u="sng" dirty="0">
                <a:latin typeface="Arial Black" panose="020B0A04020102020204" pitchFamily="34" charset="0"/>
              </a:rPr>
              <a:t>soul</a:t>
            </a:r>
            <a:r>
              <a:rPr lang="en-US" sz="3200" dirty="0">
                <a:latin typeface="Arial Black" panose="020B0A04020102020204" pitchFamily="34" charset="0"/>
              </a:rPr>
              <a:t> , and with all your </a:t>
            </a:r>
            <a:r>
              <a:rPr lang="en-US" sz="3200" u="sng" dirty="0">
                <a:latin typeface="Arial Black" panose="020B0A04020102020204" pitchFamily="34" charset="0"/>
              </a:rPr>
              <a:t>mind </a:t>
            </a:r>
            <a:r>
              <a:rPr lang="en-US" sz="3200" dirty="0">
                <a:latin typeface="Arial Black" panose="020B0A0402010202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7659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86359" y="329684"/>
            <a:ext cx="4414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“ With all your heart” </a:t>
            </a:r>
          </a:p>
        </p:txBody>
      </p:sp>
    </p:spTree>
    <p:extLst>
      <p:ext uri="{BB962C8B-B14F-4D97-AF65-F5344CB8AC3E}">
        <p14:creationId xmlns:p14="http://schemas.microsoft.com/office/powerpoint/2010/main" val="34208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1275" y="128885"/>
            <a:ext cx="564832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“With </a:t>
            </a:r>
            <a:r>
              <a:rPr lang="en-US" sz="4000" dirty="0">
                <a:latin typeface="Arial Black" panose="020B0A04020102020204" pitchFamily="34" charset="0"/>
              </a:rPr>
              <a:t>all your soul” </a:t>
            </a:r>
            <a:endParaRPr lang="en-US" sz="4000" dirty="0" smtClean="0">
              <a:latin typeface="Arial Black" panose="020B0A04020102020204" pitchFamily="34" charset="0"/>
            </a:endParaRPr>
          </a:p>
          <a:p>
            <a:endParaRPr lang="en-US" sz="4000" dirty="0">
              <a:latin typeface="Arial Black" panose="020B0A04020102020204" pitchFamily="34" charset="0"/>
            </a:endParaRPr>
          </a:p>
          <a:p>
            <a:r>
              <a:rPr lang="en-US" sz="4000" dirty="0" smtClean="0">
                <a:latin typeface="Arial Black" panose="020B0A04020102020204" pitchFamily="34" charset="0"/>
              </a:rPr>
              <a:t>The </a:t>
            </a:r>
            <a:r>
              <a:rPr lang="en-US" sz="4000" dirty="0">
                <a:latin typeface="Arial Black" panose="020B0A04020102020204" pitchFamily="34" charset="0"/>
              </a:rPr>
              <a:t>soul is the immaterial or the spiritual part of man that survives death </a:t>
            </a:r>
            <a:endParaRPr lang="en-US" sz="4000" dirty="0" smtClean="0">
              <a:latin typeface="Arial Black" panose="020B0A04020102020204" pitchFamily="34" charset="0"/>
            </a:endParaRPr>
          </a:p>
          <a:p>
            <a:r>
              <a:rPr lang="en-US" sz="4000" dirty="0" smtClean="0">
                <a:latin typeface="Arial Black" panose="020B0A04020102020204" pitchFamily="34" charset="0"/>
              </a:rPr>
              <a:t>Gen</a:t>
            </a:r>
            <a:r>
              <a:rPr lang="en-US" sz="4000" dirty="0">
                <a:latin typeface="Arial Black" panose="020B0A04020102020204" pitchFamily="34" charset="0"/>
              </a:rPr>
              <a:t>. 2:7: “…and the man came to be a living soul.”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7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74" y="712082"/>
            <a:ext cx="50387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“ With all </a:t>
            </a:r>
            <a:r>
              <a:rPr lang="en-US" sz="3200" dirty="0" smtClean="0">
                <a:latin typeface="Arial Black" panose="020B0A04020102020204" pitchFamily="34" charset="0"/>
              </a:rPr>
              <a:t>your mind</a:t>
            </a:r>
            <a:r>
              <a:rPr lang="en-US" sz="3200" dirty="0">
                <a:latin typeface="Arial Black" panose="020B0A04020102020204" pitchFamily="34" charset="0"/>
              </a:rPr>
              <a:t>” 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endParaRPr lang="en-US" sz="3600" dirty="0">
              <a:latin typeface="Arial Black" panose="020B0A04020102020204" pitchFamily="34" charset="0"/>
            </a:endParaRPr>
          </a:p>
          <a:p>
            <a:r>
              <a:rPr lang="en-US" sz="3600" dirty="0" smtClean="0">
                <a:latin typeface="Arial Black" panose="020B0A04020102020204" pitchFamily="34" charset="0"/>
              </a:rPr>
              <a:t>Our </a:t>
            </a:r>
            <a:r>
              <a:rPr lang="en-US" sz="3600" dirty="0">
                <a:latin typeface="Arial Black" panose="020B0A04020102020204" pitchFamily="34" charset="0"/>
              </a:rPr>
              <a:t>relationship with God is not just an emotional experience but also choice. There are around </a:t>
            </a:r>
            <a:r>
              <a:rPr lang="en-US" sz="3600" dirty="0" smtClean="0">
                <a:latin typeface="Arial Black" panose="020B0A04020102020204" pitchFamily="34" charset="0"/>
              </a:rPr>
              <a:t>10 billion </a:t>
            </a:r>
            <a:r>
              <a:rPr lang="en-US" sz="3600" dirty="0">
                <a:latin typeface="Arial Black" panose="020B0A04020102020204" pitchFamily="34" charset="0"/>
              </a:rPr>
              <a:t>nerve cells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828675"/>
            <a:ext cx="62769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5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302</TotalTime>
  <Words>648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Georgia</vt:lpstr>
      <vt:lpstr>Ocean 16x9</vt:lpstr>
      <vt:lpstr>WHAT MATTERS THE MOST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MATTERS THE MOST</dc:title>
  <dc:creator>timkine@yahoo.com</dc:creator>
  <cp:lastModifiedBy>timkine@yahoo.com</cp:lastModifiedBy>
  <cp:revision>24</cp:revision>
  <dcterms:created xsi:type="dcterms:W3CDTF">2025-01-25T16:28:04Z</dcterms:created>
  <dcterms:modified xsi:type="dcterms:W3CDTF">2025-01-26T03:46:55Z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