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83" r:id="rId5"/>
    <p:sldId id="257" r:id="rId6"/>
    <p:sldId id="272" r:id="rId7"/>
    <p:sldId id="273" r:id="rId8"/>
    <p:sldId id="278" r:id="rId9"/>
    <p:sldId id="277" r:id="rId10"/>
    <p:sldId id="279" r:id="rId11"/>
    <p:sldId id="280" r:id="rId12"/>
    <p:sldId id="281" r:id="rId13"/>
    <p:sldId id="282" r:id="rId14"/>
    <p:sldId id="274" r:id="rId15"/>
    <p:sldId id="285" r:id="rId16"/>
    <p:sldId id="284"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280" autoAdjust="0"/>
  </p:normalViewPr>
  <p:slideViewPr>
    <p:cSldViewPr>
      <p:cViewPr varScale="1">
        <p:scale>
          <a:sx n="101" d="100"/>
          <a:sy n="101" d="100"/>
        </p:scale>
        <p:origin x="150" y="27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12/13/2024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12/13/2024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12/13/2024</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12/13/2024</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893"/>
            <a:ext cx="12188825" cy="6856214"/>
          </a:xfrm>
          <a:prstGeom prst="rect">
            <a:avLst/>
          </a:prstGeom>
        </p:spPr>
      </p:pic>
    </p:spTree>
    <p:extLst>
      <p:ext uri="{BB962C8B-B14F-4D97-AF65-F5344CB8AC3E}">
        <p14:creationId xmlns:p14="http://schemas.microsoft.com/office/powerpoint/2010/main" val="177151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1249" y="685800"/>
            <a:ext cx="11047413" cy="1143000"/>
          </a:xfrm>
        </p:spPr>
        <p:txBody>
          <a:bodyPr>
            <a:noAutofit/>
          </a:bodyPr>
          <a:lstStyle/>
          <a:p>
            <a:r>
              <a:rPr lang="en-US" sz="4800" dirty="0"/>
              <a:t/>
            </a:r>
            <a:br>
              <a:rPr lang="en-US" sz="4800" dirty="0"/>
            </a:br>
            <a:r>
              <a:rPr lang="en-US" sz="4800" dirty="0"/>
              <a:t/>
            </a:r>
            <a:br>
              <a:rPr lang="en-US" sz="4800" dirty="0"/>
            </a:br>
            <a:r>
              <a:rPr lang="en-US" sz="4800" b="1" dirty="0"/>
              <a:t>4</a:t>
            </a:r>
            <a:r>
              <a:rPr lang="en-US" sz="4800" b="1" dirty="0" smtClean="0"/>
              <a:t>. The Hope We Share</a:t>
            </a:r>
            <a:r>
              <a:rPr lang="en-US" sz="4800" dirty="0"/>
              <a:t/>
            </a:r>
            <a:br>
              <a:rPr lang="en-US" sz="4800" dirty="0"/>
            </a:br>
            <a:endParaRPr lang="en-US" sz="4800" dirty="0"/>
          </a:p>
        </p:txBody>
      </p:sp>
      <p:sp>
        <p:nvSpPr>
          <p:cNvPr id="14" name="Content Placeholder 13"/>
          <p:cNvSpPr>
            <a:spLocks noGrp="1"/>
          </p:cNvSpPr>
          <p:nvPr>
            <p:ph idx="1"/>
          </p:nvPr>
        </p:nvSpPr>
        <p:spPr>
          <a:xfrm>
            <a:off x="1522412" y="1447800"/>
            <a:ext cx="9601200" cy="4495800"/>
          </a:xfrm>
        </p:spPr>
        <p:txBody>
          <a:bodyPr>
            <a:noAutofit/>
          </a:bodyPr>
          <a:lstStyle/>
          <a:p>
            <a:endParaRPr lang="en-US" sz="4800" dirty="0"/>
          </a:p>
          <a:p>
            <a:endParaRPr lang="en-US" sz="4800" dirty="0" smtClean="0"/>
          </a:p>
        </p:txBody>
      </p:sp>
      <p:sp>
        <p:nvSpPr>
          <p:cNvPr id="4" name="Content Placeholder 13"/>
          <p:cNvSpPr txBox="1">
            <a:spLocks/>
          </p:cNvSpPr>
          <p:nvPr/>
        </p:nvSpPr>
        <p:spPr>
          <a:xfrm>
            <a:off x="1674812" y="1600200"/>
            <a:ext cx="10210800" cy="4495800"/>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4000" dirty="0" smtClean="0"/>
              <a:t>Jesus</a:t>
            </a:r>
            <a:r>
              <a:rPr lang="en-US" sz="4000" dirty="0"/>
              <a:t>’ birth is a message of hope that we are called to share. Just as the angels declared the good news to the shepherds, we are called to proclaim the hope that is found in Jesus Christ. This is the hope that the world needs to hear today—the hope that is born in a manger and is still alive and active in the hearts of those who follow Him.</a:t>
            </a:r>
            <a:endParaRPr lang="en-US" sz="4000" dirty="0"/>
          </a:p>
          <a:p>
            <a:pPr marL="0" indent="0">
              <a:buNone/>
            </a:pPr>
            <a:endParaRPr lang="en-US" sz="4000" dirty="0" smtClean="0"/>
          </a:p>
          <a:p>
            <a:endParaRPr lang="en-US" sz="4000" dirty="0" smtClean="0"/>
          </a:p>
          <a:p>
            <a:endParaRPr lang="en-US" sz="4000" dirty="0" smtClean="0"/>
          </a:p>
        </p:txBody>
      </p:sp>
    </p:spTree>
    <p:extLst>
      <p:ext uri="{BB962C8B-B14F-4D97-AF65-F5344CB8AC3E}">
        <p14:creationId xmlns:p14="http://schemas.microsoft.com/office/powerpoint/2010/main" val="362217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1412" y="152400"/>
            <a:ext cx="9601200" cy="1143000"/>
          </a:xfrm>
        </p:spPr>
        <p:txBody>
          <a:bodyPr>
            <a:normAutofit/>
          </a:bodyPr>
          <a:lstStyle/>
          <a:p>
            <a:r>
              <a:rPr lang="en-US" sz="6600" b="1" dirty="0"/>
              <a:t>Conclusion:</a:t>
            </a:r>
            <a:endParaRPr lang="en-US" sz="6600" dirty="0"/>
          </a:p>
        </p:txBody>
      </p:sp>
      <p:sp>
        <p:nvSpPr>
          <p:cNvPr id="14" name="Content Placeholder 13"/>
          <p:cNvSpPr>
            <a:spLocks noGrp="1"/>
          </p:cNvSpPr>
          <p:nvPr>
            <p:ph idx="1"/>
          </p:nvPr>
        </p:nvSpPr>
        <p:spPr>
          <a:xfrm>
            <a:off x="1522412" y="1371600"/>
            <a:ext cx="9601200" cy="4495800"/>
          </a:xfrm>
        </p:spPr>
        <p:txBody>
          <a:bodyPr>
            <a:noAutofit/>
          </a:bodyPr>
          <a:lstStyle/>
          <a:p>
            <a:r>
              <a:rPr lang="en-US" sz="3600" dirty="0"/>
              <a:t>This Christmas, let us rejoice not only in the birth of Jesus, but in the hope that He brings. Let us embrace the hope He offers—hope that is living, active, and eternal. And let us share that hope with a world that desperately needs it</a:t>
            </a:r>
            <a:r>
              <a:rPr lang="en-US" sz="3600" dirty="0" smtClean="0"/>
              <a:t>.</a:t>
            </a:r>
            <a:endParaRPr lang="en-US" sz="3600" dirty="0"/>
          </a:p>
          <a:p>
            <a:r>
              <a:rPr lang="en-US" sz="3600" dirty="0"/>
              <a:t>Hope is born, and His name is Jesus.</a:t>
            </a:r>
          </a:p>
          <a:p>
            <a:endParaRPr lang="en-US" sz="3600" dirty="0"/>
          </a:p>
        </p:txBody>
      </p:sp>
    </p:spTree>
    <p:extLst>
      <p:ext uri="{BB962C8B-B14F-4D97-AF65-F5344CB8AC3E}">
        <p14:creationId xmlns:p14="http://schemas.microsoft.com/office/powerpoint/2010/main" val="390458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dirty="0" smtClean="0"/>
              <a:t>“With Jesus you have not a hopeless end but an endless hope.”</a:t>
            </a:r>
          </a:p>
          <a:p>
            <a:pPr marL="0" indent="0" algn="ctr">
              <a:buNone/>
            </a:pPr>
            <a:r>
              <a:rPr lang="en-US" sz="4800" dirty="0" smtClean="0"/>
              <a:t> -Barbara Johnson</a:t>
            </a:r>
            <a:endParaRPr lang="en-US" sz="4800" dirty="0"/>
          </a:p>
        </p:txBody>
      </p:sp>
    </p:spTree>
    <p:extLst>
      <p:ext uri="{BB962C8B-B14F-4D97-AF65-F5344CB8AC3E}">
        <p14:creationId xmlns:p14="http://schemas.microsoft.com/office/powerpoint/2010/main" val="416982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88825" cy="6858000"/>
          </a:xfrm>
          <a:prstGeom prst="rect">
            <a:avLst/>
          </a:prstGeom>
        </p:spPr>
      </p:pic>
    </p:spTree>
    <p:extLst>
      <p:ext uri="{BB962C8B-B14F-4D97-AF65-F5344CB8AC3E}">
        <p14:creationId xmlns:p14="http://schemas.microsoft.com/office/powerpoint/2010/main" val="369030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212" y="2209800"/>
            <a:ext cx="8458200" cy="1447800"/>
          </a:xfrm>
        </p:spPr>
        <p:txBody>
          <a:bodyPr>
            <a:normAutofit/>
          </a:bodyPr>
          <a:lstStyle/>
          <a:p>
            <a:r>
              <a:rPr lang="en-US" sz="9600" b="1" dirty="0"/>
              <a:t>Hope Is Born</a:t>
            </a:r>
            <a:endParaRPr lang="en-US" sz="9600" dirty="0"/>
          </a:p>
        </p:txBody>
      </p:sp>
      <p:sp>
        <p:nvSpPr>
          <p:cNvPr id="3" name="Subtitle 2"/>
          <p:cNvSpPr>
            <a:spLocks noGrp="1"/>
          </p:cNvSpPr>
          <p:nvPr>
            <p:ph type="subTitle" idx="1"/>
          </p:nvPr>
        </p:nvSpPr>
        <p:spPr>
          <a:xfrm>
            <a:off x="1522412" y="4572000"/>
            <a:ext cx="9753600" cy="1371600"/>
          </a:xfrm>
        </p:spPr>
        <p:txBody>
          <a:bodyPr>
            <a:noAutofit/>
          </a:bodyPr>
          <a:lstStyle/>
          <a:p>
            <a:r>
              <a:rPr lang="en-US" sz="6000" i="1" dirty="0"/>
              <a:t>Luke 2:10-11, Matthew 1:21</a:t>
            </a:r>
            <a:endParaRPr lang="en-US" sz="6000"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1412" y="152400"/>
            <a:ext cx="9601200" cy="1143000"/>
          </a:xfrm>
        </p:spPr>
        <p:txBody>
          <a:bodyPr>
            <a:normAutofit/>
          </a:bodyPr>
          <a:lstStyle/>
          <a:p>
            <a:r>
              <a:rPr lang="en-US" sz="6600" b="1" dirty="0"/>
              <a:t>Introduction:</a:t>
            </a:r>
            <a:endParaRPr lang="en-US" sz="6600" dirty="0"/>
          </a:p>
        </p:txBody>
      </p:sp>
      <p:sp>
        <p:nvSpPr>
          <p:cNvPr id="14" name="Content Placeholder 13"/>
          <p:cNvSpPr>
            <a:spLocks noGrp="1"/>
          </p:cNvSpPr>
          <p:nvPr>
            <p:ph idx="1"/>
          </p:nvPr>
        </p:nvSpPr>
        <p:spPr>
          <a:xfrm>
            <a:off x="1522412" y="1371600"/>
            <a:ext cx="9601200" cy="4495800"/>
          </a:xfrm>
        </p:spPr>
        <p:txBody>
          <a:bodyPr>
            <a:noAutofit/>
          </a:bodyPr>
          <a:lstStyle/>
          <a:p>
            <a:r>
              <a:rPr lang="en-US" sz="3600" dirty="0"/>
              <a:t>The birth of Jesus marks the arrival of hope into a broken and dark world. It is a hope that is not merely a wish or a fleeting optimism, but a firm, steadfast assurance that God is with us, working in our lives and in the world for our good</a:t>
            </a:r>
            <a:r>
              <a:rPr lang="en-US" sz="3600" dirty="0" smtClean="0"/>
              <a:t>.</a:t>
            </a:r>
          </a:p>
          <a:p>
            <a:r>
              <a:rPr lang="en-US" sz="3600" dirty="0"/>
              <a:t>The birth of Jesus is the moment when hope was born into the world—hope that continues to transform hearts and lives.</a:t>
            </a:r>
            <a:endParaRPr lang="en-US" sz="3600"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1249" y="685800"/>
            <a:ext cx="11047413" cy="1143000"/>
          </a:xfrm>
        </p:spPr>
        <p:txBody>
          <a:bodyPr>
            <a:noAutofit/>
          </a:bodyPr>
          <a:lstStyle/>
          <a:p>
            <a:r>
              <a:rPr lang="en-US" sz="4800" dirty="0"/>
              <a:t/>
            </a:r>
            <a:br>
              <a:rPr lang="en-US" sz="4800" dirty="0"/>
            </a:br>
            <a:r>
              <a:rPr lang="en-US" sz="4800" dirty="0"/>
              <a:t/>
            </a:r>
            <a:br>
              <a:rPr lang="en-US" sz="4800" dirty="0"/>
            </a:br>
            <a:r>
              <a:rPr lang="en-US" sz="4800" b="1" dirty="0"/>
              <a:t>1. The Birth of Hope in a Dark World</a:t>
            </a:r>
            <a:r>
              <a:rPr lang="en-US" sz="4800" dirty="0"/>
              <a:t/>
            </a:r>
            <a:br>
              <a:rPr lang="en-US" sz="4800" dirty="0"/>
            </a:br>
            <a:endParaRPr lang="en-US" sz="4800" dirty="0"/>
          </a:p>
        </p:txBody>
      </p:sp>
      <p:sp>
        <p:nvSpPr>
          <p:cNvPr id="14" name="Content Placeholder 13"/>
          <p:cNvSpPr>
            <a:spLocks noGrp="1"/>
          </p:cNvSpPr>
          <p:nvPr>
            <p:ph idx="1"/>
          </p:nvPr>
        </p:nvSpPr>
        <p:spPr>
          <a:xfrm>
            <a:off x="1522412" y="1447800"/>
            <a:ext cx="9601200" cy="4495800"/>
          </a:xfrm>
        </p:spPr>
        <p:txBody>
          <a:bodyPr>
            <a:noAutofit/>
          </a:bodyPr>
          <a:lstStyle/>
          <a:p>
            <a:r>
              <a:rPr lang="en-US" sz="4800" i="1" dirty="0"/>
              <a:t>“But the angel said to them, ‘Do not be afraid. I bring you good news that will cause great joy for all the people. Today in the town of David a Savior has been born to you; he is the Messiah, the Lord.’”</a:t>
            </a:r>
            <a:r>
              <a:rPr lang="en-US" sz="4800" dirty="0"/>
              <a:t> (Luke 2:10-11, NIV)</a:t>
            </a:r>
          </a:p>
          <a:p>
            <a:endParaRPr lang="en-US" sz="4800" dirty="0" smtClean="0"/>
          </a:p>
        </p:txBody>
      </p:sp>
    </p:spTree>
    <p:extLst>
      <p:ext uri="{BB962C8B-B14F-4D97-AF65-F5344CB8AC3E}">
        <p14:creationId xmlns:p14="http://schemas.microsoft.com/office/powerpoint/2010/main" val="362055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1249" y="685800"/>
            <a:ext cx="11047413" cy="1143000"/>
          </a:xfrm>
        </p:spPr>
        <p:txBody>
          <a:bodyPr>
            <a:noAutofit/>
          </a:bodyPr>
          <a:lstStyle/>
          <a:p>
            <a:r>
              <a:rPr lang="en-US" sz="4800" dirty="0"/>
              <a:t/>
            </a:r>
            <a:br>
              <a:rPr lang="en-US" sz="4800" dirty="0"/>
            </a:br>
            <a:r>
              <a:rPr lang="en-US" sz="4800" dirty="0"/>
              <a:t/>
            </a:r>
            <a:br>
              <a:rPr lang="en-US" sz="4800" dirty="0"/>
            </a:br>
            <a:r>
              <a:rPr lang="en-US" sz="4800" b="1" dirty="0"/>
              <a:t>1. The Birth of Hope in a Dark World</a:t>
            </a:r>
            <a:r>
              <a:rPr lang="en-US" sz="4800" dirty="0"/>
              <a:t/>
            </a:r>
            <a:br>
              <a:rPr lang="en-US" sz="4800" dirty="0"/>
            </a:br>
            <a:endParaRPr lang="en-US" sz="4800" dirty="0"/>
          </a:p>
        </p:txBody>
      </p:sp>
      <p:sp>
        <p:nvSpPr>
          <p:cNvPr id="14" name="Content Placeholder 13"/>
          <p:cNvSpPr>
            <a:spLocks noGrp="1"/>
          </p:cNvSpPr>
          <p:nvPr>
            <p:ph idx="1"/>
          </p:nvPr>
        </p:nvSpPr>
        <p:spPr>
          <a:xfrm>
            <a:off x="1522412" y="1447800"/>
            <a:ext cx="9601200" cy="4495800"/>
          </a:xfrm>
        </p:spPr>
        <p:txBody>
          <a:bodyPr>
            <a:noAutofit/>
          </a:bodyPr>
          <a:lstStyle/>
          <a:p>
            <a:r>
              <a:rPr lang="en-US" sz="4800" dirty="0" smtClean="0"/>
              <a:t>In </a:t>
            </a:r>
            <a:r>
              <a:rPr lang="en-US" sz="4800" dirty="0"/>
              <a:t>a world filled with fear, uncertainty, and oppression, hope was born in a stable. Jesus is the hope of the world—the light that shines in the darkness, and the darkness has not overcome it (John 1:5).</a:t>
            </a:r>
          </a:p>
          <a:p>
            <a:endParaRPr lang="en-US" sz="4800" dirty="0"/>
          </a:p>
          <a:p>
            <a:endParaRPr lang="en-US" sz="4800" dirty="0" smtClean="0"/>
          </a:p>
        </p:txBody>
      </p:sp>
    </p:spTree>
    <p:extLst>
      <p:ext uri="{BB962C8B-B14F-4D97-AF65-F5344CB8AC3E}">
        <p14:creationId xmlns:p14="http://schemas.microsoft.com/office/powerpoint/2010/main" val="36090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1249" y="685800"/>
            <a:ext cx="11047413" cy="1143000"/>
          </a:xfrm>
        </p:spPr>
        <p:txBody>
          <a:bodyPr>
            <a:noAutofit/>
          </a:bodyPr>
          <a:lstStyle/>
          <a:p>
            <a:r>
              <a:rPr lang="en-US" sz="4800" dirty="0"/>
              <a:t/>
            </a:r>
            <a:br>
              <a:rPr lang="en-US" sz="4800" dirty="0"/>
            </a:br>
            <a:r>
              <a:rPr lang="en-US" sz="4800" dirty="0"/>
              <a:t/>
            </a:r>
            <a:br>
              <a:rPr lang="en-US" sz="4800" dirty="0"/>
            </a:br>
            <a:r>
              <a:rPr lang="en-US" sz="4800" b="1" dirty="0"/>
              <a:t>2</a:t>
            </a:r>
            <a:r>
              <a:rPr lang="en-US" sz="4800" b="1" dirty="0" smtClean="0"/>
              <a:t>. Jesus: The Hope of Salvation</a:t>
            </a:r>
            <a:r>
              <a:rPr lang="en-US" sz="4800" dirty="0"/>
              <a:t/>
            </a:r>
            <a:br>
              <a:rPr lang="en-US" sz="4800" dirty="0"/>
            </a:br>
            <a:endParaRPr lang="en-US" sz="4800" dirty="0"/>
          </a:p>
        </p:txBody>
      </p:sp>
      <p:sp>
        <p:nvSpPr>
          <p:cNvPr id="14" name="Content Placeholder 13"/>
          <p:cNvSpPr>
            <a:spLocks noGrp="1"/>
          </p:cNvSpPr>
          <p:nvPr>
            <p:ph idx="1"/>
          </p:nvPr>
        </p:nvSpPr>
        <p:spPr>
          <a:xfrm>
            <a:off x="1522412" y="1447800"/>
            <a:ext cx="9601200" cy="4495800"/>
          </a:xfrm>
        </p:spPr>
        <p:txBody>
          <a:bodyPr>
            <a:noAutofit/>
          </a:bodyPr>
          <a:lstStyle/>
          <a:p>
            <a:endParaRPr lang="en-US" sz="4800" dirty="0"/>
          </a:p>
          <a:p>
            <a:endParaRPr lang="en-US" sz="4800" dirty="0" smtClean="0"/>
          </a:p>
        </p:txBody>
      </p:sp>
      <p:sp>
        <p:nvSpPr>
          <p:cNvPr id="4" name="Content Placeholder 13"/>
          <p:cNvSpPr txBox="1">
            <a:spLocks/>
          </p:cNvSpPr>
          <p:nvPr/>
        </p:nvSpPr>
        <p:spPr>
          <a:xfrm>
            <a:off x="1674812" y="1600200"/>
            <a:ext cx="9601200" cy="4495800"/>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4800" i="1" dirty="0" smtClean="0"/>
              <a:t>“</a:t>
            </a:r>
            <a:r>
              <a:rPr lang="en-US" sz="4800" i="1" dirty="0"/>
              <a:t>She will give birth to a son, and you are to give him the name Jesus, because he will save his people from their sins.”</a:t>
            </a:r>
            <a:r>
              <a:rPr lang="en-US" sz="4800" dirty="0"/>
              <a:t> (Matthew 1:21, NIV)</a:t>
            </a:r>
          </a:p>
          <a:p>
            <a:pPr marL="0" indent="0">
              <a:buNone/>
            </a:pPr>
            <a:endParaRPr lang="en-US" sz="4800" dirty="0" smtClean="0"/>
          </a:p>
          <a:p>
            <a:endParaRPr lang="en-US" sz="4800" dirty="0" smtClean="0"/>
          </a:p>
          <a:p>
            <a:endParaRPr lang="en-US" sz="4800" dirty="0" smtClean="0"/>
          </a:p>
        </p:txBody>
      </p:sp>
    </p:spTree>
    <p:extLst>
      <p:ext uri="{BB962C8B-B14F-4D97-AF65-F5344CB8AC3E}">
        <p14:creationId xmlns:p14="http://schemas.microsoft.com/office/powerpoint/2010/main" val="341291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1249" y="685800"/>
            <a:ext cx="11047413" cy="1143000"/>
          </a:xfrm>
        </p:spPr>
        <p:txBody>
          <a:bodyPr>
            <a:noAutofit/>
          </a:bodyPr>
          <a:lstStyle/>
          <a:p>
            <a:r>
              <a:rPr lang="en-US" sz="4800" dirty="0"/>
              <a:t/>
            </a:r>
            <a:br>
              <a:rPr lang="en-US" sz="4800" dirty="0"/>
            </a:br>
            <a:r>
              <a:rPr lang="en-US" sz="4800" dirty="0"/>
              <a:t/>
            </a:r>
            <a:br>
              <a:rPr lang="en-US" sz="4800" dirty="0"/>
            </a:br>
            <a:r>
              <a:rPr lang="en-US" sz="4800" b="1" dirty="0"/>
              <a:t>2</a:t>
            </a:r>
            <a:r>
              <a:rPr lang="en-US" sz="4800" b="1" dirty="0" smtClean="0"/>
              <a:t>. Jesus: The Hope of Salvation</a:t>
            </a:r>
            <a:r>
              <a:rPr lang="en-US" sz="4800" dirty="0"/>
              <a:t/>
            </a:r>
            <a:br>
              <a:rPr lang="en-US" sz="4800" dirty="0"/>
            </a:br>
            <a:endParaRPr lang="en-US" sz="4800" dirty="0"/>
          </a:p>
        </p:txBody>
      </p:sp>
      <p:sp>
        <p:nvSpPr>
          <p:cNvPr id="14" name="Content Placeholder 13"/>
          <p:cNvSpPr>
            <a:spLocks noGrp="1"/>
          </p:cNvSpPr>
          <p:nvPr>
            <p:ph idx="1"/>
          </p:nvPr>
        </p:nvSpPr>
        <p:spPr>
          <a:xfrm>
            <a:off x="1522412" y="1447800"/>
            <a:ext cx="9601200" cy="4495800"/>
          </a:xfrm>
        </p:spPr>
        <p:txBody>
          <a:bodyPr>
            <a:noAutofit/>
          </a:bodyPr>
          <a:lstStyle/>
          <a:p>
            <a:endParaRPr lang="en-US" sz="4800" dirty="0"/>
          </a:p>
          <a:p>
            <a:endParaRPr lang="en-US" sz="4800" dirty="0" smtClean="0"/>
          </a:p>
        </p:txBody>
      </p:sp>
      <p:sp>
        <p:nvSpPr>
          <p:cNvPr id="4" name="Content Placeholder 13"/>
          <p:cNvSpPr txBox="1">
            <a:spLocks/>
          </p:cNvSpPr>
          <p:nvPr/>
        </p:nvSpPr>
        <p:spPr>
          <a:xfrm>
            <a:off x="1674812" y="1600200"/>
            <a:ext cx="10210800" cy="4495800"/>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4800" dirty="0" smtClean="0"/>
              <a:t>Hope </a:t>
            </a:r>
            <a:r>
              <a:rPr lang="en-US" sz="4800" dirty="0"/>
              <a:t>is born in the fact that Jesus came to remove the barrier of sin between us and God. In a world that is broken and in need of healing, Jesus is the source of true hope because He offers forgiveness and reconciliation to all who trust in Him.</a:t>
            </a:r>
            <a:endParaRPr lang="en-US" sz="4800" dirty="0"/>
          </a:p>
          <a:p>
            <a:pPr marL="0" indent="0">
              <a:buNone/>
            </a:pPr>
            <a:endParaRPr lang="en-US" sz="4800" dirty="0" smtClean="0"/>
          </a:p>
          <a:p>
            <a:endParaRPr lang="en-US" sz="4800" dirty="0" smtClean="0"/>
          </a:p>
          <a:p>
            <a:endParaRPr lang="en-US" sz="4800" dirty="0" smtClean="0"/>
          </a:p>
        </p:txBody>
      </p:sp>
    </p:spTree>
    <p:extLst>
      <p:ext uri="{BB962C8B-B14F-4D97-AF65-F5344CB8AC3E}">
        <p14:creationId xmlns:p14="http://schemas.microsoft.com/office/powerpoint/2010/main" val="83814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1249" y="685800"/>
            <a:ext cx="11047413" cy="1143000"/>
          </a:xfrm>
        </p:spPr>
        <p:txBody>
          <a:bodyPr>
            <a:noAutofit/>
          </a:bodyPr>
          <a:lstStyle/>
          <a:p>
            <a:r>
              <a:rPr lang="en-US" sz="4800" dirty="0"/>
              <a:t/>
            </a:r>
            <a:br>
              <a:rPr lang="en-US" sz="4800" dirty="0"/>
            </a:br>
            <a:r>
              <a:rPr lang="en-US" sz="4800" dirty="0"/>
              <a:t/>
            </a:r>
            <a:br>
              <a:rPr lang="en-US" sz="4800" dirty="0"/>
            </a:br>
            <a:r>
              <a:rPr lang="en-US" sz="4800" b="1" dirty="0"/>
              <a:t>3</a:t>
            </a:r>
            <a:r>
              <a:rPr lang="en-US" sz="4800" b="1" dirty="0" smtClean="0"/>
              <a:t>. Hope That Transforms Life</a:t>
            </a:r>
            <a:r>
              <a:rPr lang="en-US" sz="4800" dirty="0"/>
              <a:t/>
            </a:r>
            <a:br>
              <a:rPr lang="en-US" sz="4800" dirty="0"/>
            </a:br>
            <a:endParaRPr lang="en-US" sz="4800" dirty="0"/>
          </a:p>
        </p:txBody>
      </p:sp>
      <p:sp>
        <p:nvSpPr>
          <p:cNvPr id="14" name="Content Placeholder 13"/>
          <p:cNvSpPr>
            <a:spLocks noGrp="1"/>
          </p:cNvSpPr>
          <p:nvPr>
            <p:ph idx="1"/>
          </p:nvPr>
        </p:nvSpPr>
        <p:spPr>
          <a:xfrm>
            <a:off x="1522412" y="1447800"/>
            <a:ext cx="9601200" cy="4495800"/>
          </a:xfrm>
        </p:spPr>
        <p:txBody>
          <a:bodyPr>
            <a:noAutofit/>
          </a:bodyPr>
          <a:lstStyle/>
          <a:p>
            <a:endParaRPr lang="en-US" sz="4800" dirty="0"/>
          </a:p>
          <a:p>
            <a:endParaRPr lang="en-US" sz="4800" dirty="0" smtClean="0"/>
          </a:p>
        </p:txBody>
      </p:sp>
      <p:sp>
        <p:nvSpPr>
          <p:cNvPr id="4" name="Content Placeholder 13"/>
          <p:cNvSpPr txBox="1">
            <a:spLocks/>
          </p:cNvSpPr>
          <p:nvPr/>
        </p:nvSpPr>
        <p:spPr>
          <a:xfrm>
            <a:off x="1674812" y="1600200"/>
            <a:ext cx="10210800" cy="4495800"/>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4400" i="1" dirty="0" smtClean="0"/>
              <a:t>“</a:t>
            </a:r>
            <a:r>
              <a:rPr lang="en-US" sz="4400" i="1" dirty="0"/>
              <a:t>And again, Isaiah says, ‘The root of Jesse will spring up, one who will arise to rule over the nations; in him the Gentiles will hope.’ May the God of hope fill you with all joy and peace as you trust in him, so that you may overflow with hope by the power of the Holy Spirit.”</a:t>
            </a:r>
            <a:r>
              <a:rPr lang="en-US" sz="4400" dirty="0"/>
              <a:t> (Romans 15:12-13, NIV)</a:t>
            </a:r>
          </a:p>
          <a:p>
            <a:endParaRPr lang="en-US" sz="4400" dirty="0"/>
          </a:p>
          <a:p>
            <a:pPr marL="0" indent="0">
              <a:buNone/>
            </a:pPr>
            <a:endParaRPr lang="en-US" sz="4400" dirty="0" smtClean="0"/>
          </a:p>
          <a:p>
            <a:endParaRPr lang="en-US" sz="4400" dirty="0" smtClean="0"/>
          </a:p>
          <a:p>
            <a:endParaRPr lang="en-US" sz="4400" dirty="0" smtClean="0"/>
          </a:p>
        </p:txBody>
      </p:sp>
    </p:spTree>
    <p:extLst>
      <p:ext uri="{BB962C8B-B14F-4D97-AF65-F5344CB8AC3E}">
        <p14:creationId xmlns:p14="http://schemas.microsoft.com/office/powerpoint/2010/main" val="13428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1249" y="685800"/>
            <a:ext cx="11047413" cy="1143000"/>
          </a:xfrm>
        </p:spPr>
        <p:txBody>
          <a:bodyPr>
            <a:noAutofit/>
          </a:bodyPr>
          <a:lstStyle/>
          <a:p>
            <a:r>
              <a:rPr lang="en-US" sz="4800" dirty="0"/>
              <a:t/>
            </a:r>
            <a:br>
              <a:rPr lang="en-US" sz="4800" dirty="0"/>
            </a:br>
            <a:r>
              <a:rPr lang="en-US" sz="4800" dirty="0"/>
              <a:t/>
            </a:r>
            <a:br>
              <a:rPr lang="en-US" sz="4800" dirty="0"/>
            </a:br>
            <a:r>
              <a:rPr lang="en-US" sz="4800" b="1" dirty="0"/>
              <a:t>3</a:t>
            </a:r>
            <a:r>
              <a:rPr lang="en-US" sz="4800" b="1" dirty="0" smtClean="0"/>
              <a:t>. Hope That Transforms Life</a:t>
            </a:r>
            <a:r>
              <a:rPr lang="en-US" sz="4800" dirty="0"/>
              <a:t/>
            </a:r>
            <a:br>
              <a:rPr lang="en-US" sz="4800" dirty="0"/>
            </a:br>
            <a:endParaRPr lang="en-US" sz="4800" dirty="0"/>
          </a:p>
        </p:txBody>
      </p:sp>
      <p:sp>
        <p:nvSpPr>
          <p:cNvPr id="14" name="Content Placeholder 13"/>
          <p:cNvSpPr>
            <a:spLocks noGrp="1"/>
          </p:cNvSpPr>
          <p:nvPr>
            <p:ph idx="1"/>
          </p:nvPr>
        </p:nvSpPr>
        <p:spPr>
          <a:xfrm>
            <a:off x="1522412" y="1447800"/>
            <a:ext cx="9601200" cy="4495800"/>
          </a:xfrm>
        </p:spPr>
        <p:txBody>
          <a:bodyPr>
            <a:noAutofit/>
          </a:bodyPr>
          <a:lstStyle/>
          <a:p>
            <a:endParaRPr lang="en-US" sz="4800" dirty="0"/>
          </a:p>
          <a:p>
            <a:endParaRPr lang="en-US" sz="4800" dirty="0" smtClean="0"/>
          </a:p>
        </p:txBody>
      </p:sp>
      <p:sp>
        <p:nvSpPr>
          <p:cNvPr id="4" name="Content Placeholder 13"/>
          <p:cNvSpPr txBox="1">
            <a:spLocks/>
          </p:cNvSpPr>
          <p:nvPr/>
        </p:nvSpPr>
        <p:spPr>
          <a:xfrm>
            <a:off x="1674812" y="1600200"/>
            <a:ext cx="10210800" cy="4495800"/>
          </a:xfrm>
          <a:prstGeom prst="rect">
            <a:avLst/>
          </a:prstGeom>
        </p:spPr>
        <p:txBody>
          <a:bodyPr vert="horz" lIns="91440" tIns="45720" rIns="91440" bIns="45720" rtlCol="0">
            <a:no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sz="4000" dirty="0" smtClean="0"/>
              <a:t>When </a:t>
            </a:r>
            <a:r>
              <a:rPr lang="en-US" sz="4000" dirty="0"/>
              <a:t>Jesus was born, hope was born into the world. When He entered our lives, He brought the transformative power of God’s love. Hope in Jesus is not something we merely hold onto for the future; it is something that is meant to transform our lives today. It gives us peace in the present and confidence in the </a:t>
            </a:r>
            <a:r>
              <a:rPr lang="en-US" sz="4000" dirty="0" smtClean="0"/>
              <a:t>future.</a:t>
            </a:r>
            <a:endParaRPr lang="en-US" sz="4000" dirty="0"/>
          </a:p>
          <a:p>
            <a:pPr marL="0" indent="0">
              <a:buNone/>
            </a:pPr>
            <a:endParaRPr lang="en-US" sz="4000" dirty="0" smtClean="0"/>
          </a:p>
          <a:p>
            <a:endParaRPr lang="en-US" sz="4000" dirty="0" smtClean="0"/>
          </a:p>
          <a:p>
            <a:endParaRPr lang="en-US" sz="4000" dirty="0" smtClean="0"/>
          </a:p>
        </p:txBody>
      </p:sp>
    </p:spTree>
    <p:extLst>
      <p:ext uri="{BB962C8B-B14F-4D97-AF65-F5344CB8AC3E}">
        <p14:creationId xmlns:p14="http://schemas.microsoft.com/office/powerpoint/2010/main" val="312125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45</TotalTime>
  <Words>569</Words>
  <Application>Microsoft Office PowerPoint</Application>
  <PresentationFormat>Custom</PresentationFormat>
  <Paragraphs>30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Euphemia</vt:lpstr>
      <vt:lpstr>Serenity 16x9</vt:lpstr>
      <vt:lpstr>PowerPoint Presentation</vt:lpstr>
      <vt:lpstr>Hope Is Born</vt:lpstr>
      <vt:lpstr>Introduction:</vt:lpstr>
      <vt:lpstr>  1. The Birth of Hope in a Dark World </vt:lpstr>
      <vt:lpstr>  1. The Birth of Hope in a Dark World </vt:lpstr>
      <vt:lpstr>  2. Jesus: The Hope of Salvation </vt:lpstr>
      <vt:lpstr>  2. Jesus: The Hope of Salvation </vt:lpstr>
      <vt:lpstr>  3. Hope That Transforms Life </vt:lpstr>
      <vt:lpstr>  3. Hope That Transforms Life </vt:lpstr>
      <vt:lpstr>  4. The Hope We Share </vt:lpstr>
      <vt:lpstr>Conclusion: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Is Born</dc:title>
  <dc:creator>timkine@yahoo.com</dc:creator>
  <cp:lastModifiedBy>timkine@yahoo.com</cp:lastModifiedBy>
  <cp:revision>10</cp:revision>
  <dcterms:created xsi:type="dcterms:W3CDTF">2024-12-14T01:34:46Z</dcterms:created>
  <dcterms:modified xsi:type="dcterms:W3CDTF">2024-12-14T02:20:21Z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