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7" r:id="rId4"/>
    <p:sldId id="259" r:id="rId5"/>
    <p:sldId id="260" r:id="rId6"/>
    <p:sldId id="261" r:id="rId7"/>
    <p:sldId id="262" r:id="rId8"/>
    <p:sldId id="263" r:id="rId9"/>
    <p:sldId id="264" r:id="rId10"/>
    <p:sldId id="282" r:id="rId11"/>
    <p:sldId id="281" r:id="rId12"/>
    <p:sldId id="280" r:id="rId13"/>
    <p:sldId id="266" r:id="rId14"/>
    <p:sldId id="267" r:id="rId15"/>
    <p:sldId id="283" r:id="rId16"/>
    <p:sldId id="269" r:id="rId17"/>
    <p:sldId id="270" r:id="rId18"/>
    <p:sldId id="271" r:id="rId19"/>
    <p:sldId id="272" r:id="rId20"/>
    <p:sldId id="273" r:id="rId21"/>
    <p:sldId id="274" r:id="rId22"/>
    <p:sldId id="275" r:id="rId23"/>
    <p:sldId id="276" r:id="rId24"/>
    <p:sldId id="277" r:id="rId25"/>
    <p:sldId id="284" r:id="rId26"/>
    <p:sldId id="285" r:id="rId27"/>
    <p:sldId id="286"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12/7/24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12/7/24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12/7/24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12/7/24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12/7/24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12/7/24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12/7/24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12/7/24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12/7/24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12/7/24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12/7/24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12/7/24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THE IMPORTANCE OF PRAYER </a:t>
            </a:r>
            <a:br>
              <a:rPr lang="en-US" dirty="0"/>
            </a:br>
            <a:endParaRPr lang="en-US" dirty="0"/>
          </a:p>
        </p:txBody>
      </p:sp>
    </p:spTree>
    <p:extLst>
      <p:ext uri="{BB962C8B-B14F-4D97-AF65-F5344CB8AC3E}">
        <p14:creationId xmlns:p14="http://schemas.microsoft.com/office/powerpoint/2010/main" val="989485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2270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95325" y="97215"/>
            <a:ext cx="10887075" cy="5816977"/>
          </a:xfrm>
          <a:prstGeom prst="rect">
            <a:avLst/>
          </a:prstGeom>
        </p:spPr>
        <p:txBody>
          <a:bodyPr wrap="square">
            <a:spAutoFit/>
          </a:bodyPr>
          <a:lstStyle/>
          <a:p>
            <a:pPr marL="742950" indent="-742950">
              <a:buAutoNum type="arabicPeriod" startAt="3"/>
            </a:pPr>
            <a:r>
              <a:rPr lang="en-US" sz="4400" u="sng" dirty="0"/>
              <a:t>PRAYER IS HOW WE BATTLE IN THE SPIRITUAL WORLD</a:t>
            </a:r>
          </a:p>
          <a:p>
            <a:endParaRPr lang="en-US" sz="4400" u="sng" dirty="0"/>
          </a:p>
          <a:p>
            <a:r>
              <a:rPr lang="en-US" sz="4000" dirty="0"/>
              <a:t>Some of us rarely experience victory because we fail to recognize what we’re really up against: “against the rulers, against the authorities, against the powers of this dark world and against the spiritual forces of evil in the heavenly realms”.</a:t>
            </a:r>
          </a:p>
        </p:txBody>
      </p:sp>
    </p:spTree>
    <p:extLst>
      <p:ext uri="{BB962C8B-B14F-4D97-AF65-F5344CB8AC3E}">
        <p14:creationId xmlns:p14="http://schemas.microsoft.com/office/powerpoint/2010/main" val="297984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95325" y="97215"/>
            <a:ext cx="10887075" cy="5201424"/>
          </a:xfrm>
          <a:prstGeom prst="rect">
            <a:avLst/>
          </a:prstGeom>
        </p:spPr>
        <p:txBody>
          <a:bodyPr wrap="square">
            <a:spAutoFit/>
          </a:bodyPr>
          <a:lstStyle/>
          <a:p>
            <a:pPr marL="742950" indent="-742950">
              <a:buAutoNum type="arabicPeriod" startAt="3"/>
            </a:pPr>
            <a:r>
              <a:rPr lang="en-US" sz="4400" u="sng" dirty="0"/>
              <a:t>PRAYER IS HOW WE BATTLE IN THE SPIRITUAL WORLD</a:t>
            </a:r>
          </a:p>
          <a:p>
            <a:endParaRPr lang="en-US" sz="4400" u="sng" dirty="0"/>
          </a:p>
          <a:p>
            <a:r>
              <a:rPr lang="en-US" sz="4000" dirty="0"/>
              <a:t>As we put on our armor in the presence of God each day, we prepare for battle.  If we don’t put it on, we will be defeated as Satan attacks our heart and mind at every turn.  We must be in the Word and prayer.</a:t>
            </a:r>
          </a:p>
        </p:txBody>
      </p:sp>
    </p:spTree>
    <p:extLst>
      <p:ext uri="{BB962C8B-B14F-4D97-AF65-F5344CB8AC3E}">
        <p14:creationId xmlns:p14="http://schemas.microsoft.com/office/powerpoint/2010/main" val="117388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143000" y="1578102"/>
            <a:ext cx="10058400" cy="3477875"/>
          </a:xfrm>
          <a:prstGeom prst="rect">
            <a:avLst/>
          </a:prstGeom>
        </p:spPr>
        <p:txBody>
          <a:bodyPr wrap="square">
            <a:spAutoFit/>
          </a:bodyPr>
          <a:lstStyle/>
          <a:p>
            <a:pPr algn="ctr"/>
            <a:r>
              <a:rPr lang="en-US" sz="4400" dirty="0"/>
              <a:t>“Relying on God has to begin all over again every day as if nothing had yet been done.” </a:t>
            </a:r>
          </a:p>
          <a:p>
            <a:pPr algn="ctr"/>
            <a:r>
              <a:rPr lang="en-US" sz="4400" dirty="0"/>
              <a:t>-C.S. Lewis-</a:t>
            </a:r>
          </a:p>
          <a:p>
            <a:pPr algn="ctr"/>
            <a:endParaRPr lang="en-US" sz="4400" dirty="0"/>
          </a:p>
        </p:txBody>
      </p:sp>
    </p:spTree>
    <p:extLst>
      <p:ext uri="{BB962C8B-B14F-4D97-AF65-F5344CB8AC3E}">
        <p14:creationId xmlns:p14="http://schemas.microsoft.com/office/powerpoint/2010/main" val="7387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85799" y="194453"/>
            <a:ext cx="11058525" cy="5201424"/>
          </a:xfrm>
          <a:prstGeom prst="rect">
            <a:avLst/>
          </a:prstGeom>
        </p:spPr>
        <p:txBody>
          <a:bodyPr wrap="square">
            <a:spAutoFit/>
          </a:bodyPr>
          <a:lstStyle/>
          <a:p>
            <a:pPr marL="742950" indent="-742950">
              <a:buAutoNum type="arabicPeriod" startAt="4"/>
            </a:pPr>
            <a:r>
              <a:rPr lang="en-US" sz="4400" u="sng" dirty="0"/>
              <a:t>PRAYER IS HOW WE STAND IN THE GAP FOR OTHERS</a:t>
            </a:r>
          </a:p>
          <a:p>
            <a:endParaRPr lang="en-US" sz="4400" u="sng" dirty="0"/>
          </a:p>
          <a:p>
            <a:r>
              <a:rPr lang="en-US" sz="4000" dirty="0"/>
              <a:t>To “stand in the gap” means to intercede on behalf of others and plead for God’s mercy.  Ephesians 6:18 tells us to “be alert and always keep on praying for all the Lord’s people”.  </a:t>
            </a:r>
          </a:p>
        </p:txBody>
      </p:sp>
    </p:spTree>
    <p:extLst>
      <p:ext uri="{BB962C8B-B14F-4D97-AF65-F5344CB8AC3E}">
        <p14:creationId xmlns:p14="http://schemas.microsoft.com/office/powerpoint/2010/main" val="62736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85799" y="194453"/>
            <a:ext cx="11058525" cy="4585871"/>
          </a:xfrm>
          <a:prstGeom prst="rect">
            <a:avLst/>
          </a:prstGeom>
        </p:spPr>
        <p:txBody>
          <a:bodyPr wrap="square">
            <a:spAutoFit/>
          </a:bodyPr>
          <a:lstStyle/>
          <a:p>
            <a:pPr marL="742950" indent="-742950">
              <a:buAutoNum type="arabicPeriod" startAt="4"/>
            </a:pPr>
            <a:r>
              <a:rPr lang="en-US" sz="4400" u="sng" dirty="0"/>
              <a:t>PRAYER IS HOW WE STAND IN THE GAP FOR OTHERS</a:t>
            </a:r>
          </a:p>
          <a:p>
            <a:endParaRPr lang="en-US" sz="4400" u="sng" dirty="0"/>
          </a:p>
          <a:p>
            <a:r>
              <a:rPr lang="en-US" sz="4000" dirty="0"/>
              <a:t>It is our special ministry to advocate for the lost, the persecuted and those enslaved by sin, in the same way that Moses stood in the gap for the Israelites in Exodus 32.</a:t>
            </a:r>
          </a:p>
        </p:txBody>
      </p:sp>
    </p:spTree>
    <p:extLst>
      <p:ext uri="{BB962C8B-B14F-4D97-AF65-F5344CB8AC3E}">
        <p14:creationId xmlns:p14="http://schemas.microsoft.com/office/powerpoint/2010/main" val="113325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28649" y="246013"/>
            <a:ext cx="11191875" cy="5816977"/>
          </a:xfrm>
          <a:prstGeom prst="rect">
            <a:avLst/>
          </a:prstGeom>
        </p:spPr>
        <p:txBody>
          <a:bodyPr wrap="square">
            <a:spAutoFit/>
          </a:bodyPr>
          <a:lstStyle/>
          <a:p>
            <a:pPr marL="742950" indent="-742950">
              <a:buAutoNum type="arabicPeriod" startAt="5"/>
            </a:pPr>
            <a:r>
              <a:rPr lang="en-US" sz="4400" u="sng" dirty="0"/>
              <a:t>PRAYER IS WHERE WE SURRENDER OUR BURDENS</a:t>
            </a:r>
          </a:p>
          <a:p>
            <a:endParaRPr lang="en-US" sz="4400" u="sng" dirty="0"/>
          </a:p>
          <a:p>
            <a:r>
              <a:rPr lang="en-US" sz="4000" dirty="0"/>
              <a:t>When we think of burdens we think of something that is heavy, almost unbearable.  God takes a special interest in our burdens, namely, the things that worry us.  Jesus earnestly invites all those who are “weary and with heavy burdens” to come to Him.  </a:t>
            </a:r>
          </a:p>
        </p:txBody>
      </p:sp>
    </p:spTree>
    <p:extLst>
      <p:ext uri="{BB962C8B-B14F-4D97-AF65-F5344CB8AC3E}">
        <p14:creationId xmlns:p14="http://schemas.microsoft.com/office/powerpoint/2010/main" val="44928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800099" y="1167110"/>
            <a:ext cx="10410825" cy="2800767"/>
          </a:xfrm>
          <a:prstGeom prst="rect">
            <a:avLst/>
          </a:prstGeom>
        </p:spPr>
        <p:txBody>
          <a:bodyPr wrap="square">
            <a:spAutoFit/>
          </a:bodyPr>
          <a:lstStyle/>
          <a:p>
            <a:pPr algn="ctr"/>
            <a:r>
              <a:rPr lang="en-US" sz="4400" dirty="0"/>
              <a:t>“Prayer is the center of the Christian life. It is the only necessary thing. It is living with God in the here and now.”  </a:t>
            </a:r>
          </a:p>
          <a:p>
            <a:pPr algn="ctr"/>
            <a:r>
              <a:rPr lang="en-US" sz="4400" dirty="0"/>
              <a:t>-Henri </a:t>
            </a:r>
            <a:r>
              <a:rPr lang="en-US" sz="4400" dirty="0" err="1"/>
              <a:t>Nouwen</a:t>
            </a:r>
            <a:endParaRPr lang="en-US" sz="4400" dirty="0"/>
          </a:p>
        </p:txBody>
      </p:sp>
    </p:spTree>
    <p:extLst>
      <p:ext uri="{BB962C8B-B14F-4D97-AF65-F5344CB8AC3E}">
        <p14:creationId xmlns:p14="http://schemas.microsoft.com/office/powerpoint/2010/main" val="20094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38175" y="0"/>
            <a:ext cx="10972800" cy="6432530"/>
          </a:xfrm>
          <a:prstGeom prst="rect">
            <a:avLst/>
          </a:prstGeom>
        </p:spPr>
        <p:txBody>
          <a:bodyPr wrap="square">
            <a:spAutoFit/>
          </a:bodyPr>
          <a:lstStyle/>
          <a:p>
            <a:pPr marL="742950" indent="-742950">
              <a:buAutoNum type="arabicPeriod" startAt="6"/>
            </a:pPr>
            <a:r>
              <a:rPr lang="en-US" sz="4400" u="sng" dirty="0"/>
              <a:t>PRAYER IS HOW WE FIGHT TEMPTATION</a:t>
            </a:r>
          </a:p>
          <a:p>
            <a:endParaRPr lang="en-US" sz="4400" dirty="0"/>
          </a:p>
          <a:p>
            <a:r>
              <a:rPr lang="en-US" sz="4000" dirty="0"/>
              <a:t>“Watch and pray so that you will not fall into temptation.  The spirit is willing, but the flesh is weak.”(Matthew 26:42 NIV).  Jesus said this to his disciples just before going into the Garden of Gethsemane to pray.  We all have areas in our lives where we are weak and vulnerable to certain sins.  </a:t>
            </a:r>
          </a:p>
        </p:txBody>
      </p:sp>
    </p:spTree>
    <p:extLst>
      <p:ext uri="{BB962C8B-B14F-4D97-AF65-F5344CB8AC3E}">
        <p14:creationId xmlns:p14="http://schemas.microsoft.com/office/powerpoint/2010/main" val="3350545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76274" y="80153"/>
            <a:ext cx="11449051" cy="6001643"/>
          </a:xfrm>
          <a:prstGeom prst="rect">
            <a:avLst/>
          </a:prstGeom>
        </p:spPr>
        <p:txBody>
          <a:bodyPr wrap="square">
            <a:spAutoFit/>
          </a:bodyPr>
          <a:lstStyle/>
          <a:p>
            <a:pPr marL="742950" indent="-742950">
              <a:buAutoNum type="arabicPeriod" startAt="7"/>
            </a:pPr>
            <a:r>
              <a:rPr lang="en-US" sz="4400" u="sng" dirty="0"/>
              <a:t>PRAYER IS WHERE GOD CHANGES OUR HEART AND MIND</a:t>
            </a:r>
          </a:p>
          <a:p>
            <a:endParaRPr lang="en-US" sz="4400" dirty="0"/>
          </a:p>
          <a:p>
            <a:r>
              <a:rPr lang="en-US" sz="3600" dirty="0"/>
              <a:t>The more time we spend in the Word and in the presence of God through prayer, the more our hearts will resemble that of Christ’s.  It is unavoidable. Why?  Because we no longer have to strive to be like Jesus in our own strength.  We don’t have to work for it.  We just have to allow God to speak to us and change us as we walk in obedience by faith.</a:t>
            </a:r>
          </a:p>
        </p:txBody>
      </p:sp>
    </p:spTree>
    <p:extLst>
      <p:ext uri="{BB962C8B-B14F-4D97-AF65-F5344CB8AC3E}">
        <p14:creationId xmlns:p14="http://schemas.microsoft.com/office/powerpoint/2010/main" val="259106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514474" y="276285"/>
            <a:ext cx="9610725" cy="6186309"/>
          </a:xfrm>
          <a:prstGeom prst="rect">
            <a:avLst/>
          </a:prstGeom>
        </p:spPr>
        <p:txBody>
          <a:bodyPr wrap="square">
            <a:spAutoFit/>
          </a:bodyPr>
          <a:lstStyle/>
          <a:p>
            <a:pPr algn="ctr"/>
            <a:r>
              <a:rPr lang="en-US" sz="4400" dirty="0"/>
              <a:t>“No one can believe how powerful prayer is and what it can effect, except those who have learned it by experience. Whenever we have prayed earnestly, we have been heard and have obtained more than we prayed for. God sometimes delays, but He always comes.”</a:t>
            </a:r>
          </a:p>
          <a:p>
            <a:pPr algn="ctr"/>
            <a:r>
              <a:rPr lang="en-US" sz="4400" dirty="0"/>
              <a:t>- Martin Luther-</a:t>
            </a:r>
          </a:p>
        </p:txBody>
      </p:sp>
    </p:spTree>
    <p:extLst>
      <p:ext uri="{BB962C8B-B14F-4D97-AF65-F5344CB8AC3E}">
        <p14:creationId xmlns:p14="http://schemas.microsoft.com/office/powerpoint/2010/main" val="384413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809750" y="758952"/>
            <a:ext cx="8991599" cy="3477875"/>
          </a:xfrm>
          <a:prstGeom prst="rect">
            <a:avLst/>
          </a:prstGeom>
        </p:spPr>
        <p:txBody>
          <a:bodyPr wrap="square">
            <a:spAutoFit/>
          </a:bodyPr>
          <a:lstStyle/>
          <a:p>
            <a:pPr algn="ctr"/>
            <a:r>
              <a:rPr lang="en-US" sz="4400" dirty="0"/>
              <a:t>“As well could you expect a plant to grow without air and water as to expect your heart to grow without prayer and faith.”  </a:t>
            </a:r>
          </a:p>
          <a:p>
            <a:pPr algn="ctr"/>
            <a:r>
              <a:rPr lang="en-US" sz="4400" dirty="0"/>
              <a:t>-C.H. Spurgeon</a:t>
            </a:r>
          </a:p>
        </p:txBody>
      </p:sp>
    </p:spTree>
    <p:extLst>
      <p:ext uri="{BB962C8B-B14F-4D97-AF65-F5344CB8AC3E}">
        <p14:creationId xmlns:p14="http://schemas.microsoft.com/office/powerpoint/2010/main" val="192848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590550" y="168265"/>
            <a:ext cx="10934700" cy="6432530"/>
          </a:xfrm>
          <a:prstGeom prst="rect">
            <a:avLst/>
          </a:prstGeom>
        </p:spPr>
        <p:txBody>
          <a:bodyPr wrap="square">
            <a:spAutoFit/>
          </a:bodyPr>
          <a:lstStyle/>
          <a:p>
            <a:pPr marL="742950" indent="-742950">
              <a:buAutoNum type="arabicPeriod" startAt="8"/>
            </a:pPr>
            <a:r>
              <a:rPr lang="en-US" sz="4400" dirty="0"/>
              <a:t>PRAYER IS WHERE WE REPENT AND EXPRESS OUR BROKENNESS</a:t>
            </a:r>
          </a:p>
          <a:p>
            <a:endParaRPr lang="en-US" sz="4400" dirty="0"/>
          </a:p>
          <a:p>
            <a:r>
              <a:rPr lang="en-US" sz="4000" dirty="0"/>
              <a:t>We sin every day, and we will struggle with sin continuously until God calls us home.  It’s important that we confess our sins daily before the Lord during our time of prayer.  If we don’t we will begin to lose our sensitivity to sin and its effects, and begin to cherish sinful habits in our hearts.  </a:t>
            </a:r>
          </a:p>
        </p:txBody>
      </p:sp>
    </p:spTree>
    <p:extLst>
      <p:ext uri="{BB962C8B-B14F-4D97-AF65-F5344CB8AC3E}">
        <p14:creationId xmlns:p14="http://schemas.microsoft.com/office/powerpoint/2010/main" val="370698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561974" y="194453"/>
            <a:ext cx="10887076" cy="5201424"/>
          </a:xfrm>
          <a:prstGeom prst="rect">
            <a:avLst/>
          </a:prstGeom>
        </p:spPr>
        <p:txBody>
          <a:bodyPr wrap="square">
            <a:spAutoFit/>
          </a:bodyPr>
          <a:lstStyle/>
          <a:p>
            <a:pPr marL="742950" indent="-742950">
              <a:buAutoNum type="arabicPeriod" startAt="9"/>
            </a:pPr>
            <a:r>
              <a:rPr lang="en-US" sz="4400" u="sng" dirty="0"/>
              <a:t>PRAYER IS HOW BELIEVERS ARE UNIFIED</a:t>
            </a:r>
          </a:p>
          <a:p>
            <a:endParaRPr lang="en-US" sz="4400" dirty="0"/>
          </a:p>
          <a:p>
            <a:r>
              <a:rPr lang="en-US" sz="4000" dirty="0"/>
              <a:t>There are a number of instances in the book of Acts that give us example that priority should be given to corporate prayer.  Miracles happened when believers pray together!  </a:t>
            </a:r>
          </a:p>
        </p:txBody>
      </p:sp>
    </p:spTree>
    <p:extLst>
      <p:ext uri="{BB962C8B-B14F-4D97-AF65-F5344CB8AC3E}">
        <p14:creationId xmlns:p14="http://schemas.microsoft.com/office/powerpoint/2010/main" val="1057449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261871" y="890885"/>
            <a:ext cx="9720453" cy="3477875"/>
          </a:xfrm>
          <a:prstGeom prst="rect">
            <a:avLst/>
          </a:prstGeom>
        </p:spPr>
        <p:txBody>
          <a:bodyPr wrap="square">
            <a:spAutoFit/>
          </a:bodyPr>
          <a:lstStyle/>
          <a:p>
            <a:pPr algn="ctr"/>
            <a:r>
              <a:rPr lang="en-US" sz="4400" dirty="0"/>
              <a:t>“If prayer was so important to the incarnate Son of the living God, then how much more important should prayer be to us?”  </a:t>
            </a:r>
          </a:p>
          <a:p>
            <a:pPr algn="ctr"/>
            <a:r>
              <a:rPr lang="en-US" sz="4400" dirty="0"/>
              <a:t>~Paul Washer</a:t>
            </a:r>
          </a:p>
        </p:txBody>
      </p:sp>
    </p:spTree>
    <p:extLst>
      <p:ext uri="{BB962C8B-B14F-4D97-AF65-F5344CB8AC3E}">
        <p14:creationId xmlns:p14="http://schemas.microsoft.com/office/powerpoint/2010/main" val="331560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928496" y="829360"/>
            <a:ext cx="10444353" cy="4247317"/>
          </a:xfrm>
          <a:prstGeom prst="rect">
            <a:avLst/>
          </a:prstGeom>
        </p:spPr>
        <p:txBody>
          <a:bodyPr wrap="square">
            <a:spAutoFit/>
          </a:bodyPr>
          <a:lstStyle/>
          <a:p>
            <a:pPr algn="ctr"/>
            <a:r>
              <a:rPr lang="en-US" sz="5400" dirty="0"/>
              <a:t>“It is well said that neglected prayer is the birth-place of all evil”. </a:t>
            </a:r>
          </a:p>
          <a:p>
            <a:pPr algn="ctr"/>
            <a:r>
              <a:rPr lang="en-US" sz="5400" dirty="0"/>
              <a:t>-C.H. Spurgeon </a:t>
            </a:r>
          </a:p>
          <a:p>
            <a:pPr algn="ctr"/>
            <a:endParaRPr lang="en-US" sz="5400" dirty="0"/>
          </a:p>
        </p:txBody>
      </p:sp>
    </p:spTree>
    <p:extLst>
      <p:ext uri="{BB962C8B-B14F-4D97-AF65-F5344CB8AC3E}">
        <p14:creationId xmlns:p14="http://schemas.microsoft.com/office/powerpoint/2010/main" val="270583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514350" y="189637"/>
            <a:ext cx="11163299" cy="8956298"/>
          </a:xfrm>
          <a:prstGeom prst="rect">
            <a:avLst/>
          </a:prstGeom>
        </p:spPr>
        <p:txBody>
          <a:bodyPr wrap="square">
            <a:spAutoFit/>
          </a:bodyPr>
          <a:lstStyle/>
          <a:p>
            <a:pPr marL="742950" indent="-742950">
              <a:buAutoNum type="arabicPeriod"/>
            </a:pPr>
            <a:r>
              <a:rPr lang="en-US" sz="3200" u="sng" dirty="0"/>
              <a:t>PRAYER IS HOW WE COMMUNICATE WITH GOD</a:t>
            </a:r>
          </a:p>
          <a:p>
            <a:endParaRPr lang="en-US" sz="3200" u="sng" dirty="0"/>
          </a:p>
          <a:p>
            <a:pPr marL="514350" indent="-514350">
              <a:buAutoNum type="arabicPeriod" startAt="2"/>
            </a:pPr>
            <a:r>
              <a:rPr lang="en-US" sz="3200" u="sng" dirty="0"/>
              <a:t>PRAYER IS WHERE WE GET OUR STRENGTH</a:t>
            </a:r>
          </a:p>
          <a:p>
            <a:pPr marL="514350" indent="-514350">
              <a:buAutoNum type="arabicPeriod" startAt="2"/>
            </a:pPr>
            <a:endParaRPr lang="en-US" sz="3200" u="sng" dirty="0"/>
          </a:p>
          <a:p>
            <a:pPr marL="514350" indent="-514350">
              <a:buFontTx/>
              <a:buAutoNum type="arabicPeriod" startAt="2"/>
            </a:pPr>
            <a:r>
              <a:rPr lang="en-US" sz="3200" u="sng" dirty="0"/>
              <a:t>PRAYER IS HOW WE BATTLE IN THE SPIRITUAL WORLD</a:t>
            </a:r>
          </a:p>
          <a:p>
            <a:pPr marL="514350" indent="-514350">
              <a:buAutoNum type="arabicPeriod" startAt="2"/>
            </a:pPr>
            <a:endParaRPr lang="en-US" sz="3200" u="sng" dirty="0"/>
          </a:p>
          <a:p>
            <a:pPr marL="514350" indent="-514350">
              <a:buFontTx/>
              <a:buAutoNum type="arabicPeriod" startAt="2"/>
            </a:pPr>
            <a:r>
              <a:rPr lang="en-US" sz="3200" u="sng" dirty="0"/>
              <a:t>PRAYER IS HOW WE STAND IN THE GAP FOR OTHERS</a:t>
            </a:r>
          </a:p>
          <a:p>
            <a:pPr marL="514350" indent="-514350">
              <a:buAutoNum type="arabicPeriod" startAt="2"/>
            </a:pPr>
            <a:endParaRPr lang="en-US" sz="3200" u="sng" dirty="0"/>
          </a:p>
          <a:p>
            <a:pPr marL="514350" indent="-514350">
              <a:buFontTx/>
              <a:buAutoNum type="arabicPeriod" startAt="2"/>
            </a:pPr>
            <a:r>
              <a:rPr lang="en-US" sz="3200" u="sng" dirty="0"/>
              <a:t>PRAYER IS WHERE WE SURRENDER OUR BURDENS</a:t>
            </a:r>
          </a:p>
          <a:p>
            <a:endParaRPr lang="en-US" sz="3200" u="sng" dirty="0"/>
          </a:p>
          <a:p>
            <a:pPr marL="514350" indent="-514350">
              <a:buAutoNum type="arabicPeriod" startAt="2"/>
            </a:pPr>
            <a:endParaRPr lang="en-US" sz="3200" u="sng" dirty="0"/>
          </a:p>
          <a:p>
            <a:pPr marL="514350" indent="-514350">
              <a:buAutoNum type="arabicPeriod" startAt="2"/>
            </a:pPr>
            <a:endParaRPr lang="en-US" sz="3200" u="sng" dirty="0"/>
          </a:p>
          <a:p>
            <a:endParaRPr lang="en-US" sz="3200" dirty="0"/>
          </a:p>
          <a:p>
            <a:endParaRPr lang="en-US" sz="3200" u="sng" dirty="0"/>
          </a:p>
          <a:p>
            <a:endParaRPr lang="en-US" sz="3200" u="sng" dirty="0"/>
          </a:p>
        </p:txBody>
      </p:sp>
    </p:spTree>
    <p:extLst>
      <p:ext uri="{BB962C8B-B14F-4D97-AF65-F5344CB8AC3E}">
        <p14:creationId xmlns:p14="http://schemas.microsoft.com/office/powerpoint/2010/main" val="4156970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514350" y="189637"/>
            <a:ext cx="11163299" cy="10926068"/>
          </a:xfrm>
          <a:prstGeom prst="rect">
            <a:avLst/>
          </a:prstGeom>
        </p:spPr>
        <p:txBody>
          <a:bodyPr wrap="square">
            <a:spAutoFit/>
          </a:bodyPr>
          <a:lstStyle/>
          <a:p>
            <a:pPr marL="514350" indent="-514350">
              <a:buAutoNum type="arabicPeriod" startAt="6"/>
            </a:pPr>
            <a:r>
              <a:rPr lang="en-US" sz="3200" u="sng" dirty="0"/>
              <a:t>PRAYER IS HOW WE FIGHT TEMPTATION</a:t>
            </a:r>
          </a:p>
          <a:p>
            <a:pPr marL="514350" indent="-514350">
              <a:buAutoNum type="arabicPeriod" startAt="6"/>
            </a:pPr>
            <a:endParaRPr lang="en-US" sz="3200" u="sng" dirty="0"/>
          </a:p>
          <a:p>
            <a:pPr marL="514350" indent="-514350">
              <a:buFontTx/>
              <a:buAutoNum type="arabicPeriod" startAt="6"/>
            </a:pPr>
            <a:r>
              <a:rPr lang="en-US" sz="3200" u="sng" dirty="0"/>
              <a:t>PRAYER IS WHERE GOD CHANGES OUR HEART AND MIND</a:t>
            </a:r>
          </a:p>
          <a:p>
            <a:pPr marL="514350" indent="-514350">
              <a:buAutoNum type="arabicPeriod" startAt="6"/>
            </a:pPr>
            <a:endParaRPr lang="en-US" sz="3200" u="sng" dirty="0"/>
          </a:p>
          <a:p>
            <a:pPr marL="514350" indent="-514350">
              <a:buFontTx/>
              <a:buAutoNum type="arabicPeriod" startAt="6"/>
            </a:pPr>
            <a:r>
              <a:rPr lang="en-US" sz="3200" dirty="0"/>
              <a:t>PRAYER IS WHERE WE REPENT AND EXPRESS OUR BROKENNESS</a:t>
            </a:r>
          </a:p>
          <a:p>
            <a:pPr marL="514350" indent="-514350">
              <a:buFontTx/>
              <a:buAutoNum type="arabicPeriod" startAt="6"/>
            </a:pPr>
            <a:endParaRPr lang="en-US" sz="3200" dirty="0"/>
          </a:p>
          <a:p>
            <a:pPr marL="514350" indent="-514350">
              <a:buFontTx/>
              <a:buAutoNum type="arabicPeriod" startAt="6"/>
            </a:pPr>
            <a:r>
              <a:rPr lang="en-US" sz="3200" u="sng" dirty="0"/>
              <a:t>PRAYER IS HOW BELIEVERS ARE UNIFIED</a:t>
            </a:r>
          </a:p>
          <a:p>
            <a:endParaRPr lang="en-US" sz="3200" dirty="0"/>
          </a:p>
          <a:p>
            <a:pPr marL="514350" indent="-514350">
              <a:buAutoNum type="arabicPeriod" startAt="6"/>
            </a:pPr>
            <a:endParaRPr lang="en-US" sz="3200" u="sng" dirty="0"/>
          </a:p>
          <a:p>
            <a:pPr marL="514350" indent="-514350">
              <a:buAutoNum type="arabicPeriod" startAt="6"/>
            </a:pPr>
            <a:endParaRPr lang="en-US" sz="3200" u="sng" dirty="0"/>
          </a:p>
          <a:p>
            <a:pPr marL="514350" indent="-514350">
              <a:buAutoNum type="arabicPeriod" startAt="6"/>
            </a:pPr>
            <a:endParaRPr lang="en-US" sz="3200" u="sng" dirty="0"/>
          </a:p>
          <a:p>
            <a:pPr marL="514350" indent="-514350">
              <a:buAutoNum type="arabicPeriod" startAt="6"/>
            </a:pPr>
            <a:endParaRPr lang="en-US" sz="3200" u="sng" dirty="0"/>
          </a:p>
          <a:p>
            <a:r>
              <a:rPr lang="en-US" sz="3200" dirty="0"/>
              <a:t> </a:t>
            </a:r>
          </a:p>
          <a:p>
            <a:pPr marL="514350" indent="-514350">
              <a:buFontTx/>
              <a:buAutoNum type="arabicPeriod" startAt="2"/>
            </a:pPr>
            <a:endParaRPr lang="en-US" sz="3200" u="sng" dirty="0"/>
          </a:p>
          <a:p>
            <a:endParaRPr lang="en-US" sz="3200" u="sng" dirty="0"/>
          </a:p>
          <a:p>
            <a:pPr marL="514350" indent="-514350">
              <a:buAutoNum type="arabicPeriod" startAt="2"/>
            </a:pPr>
            <a:endParaRPr lang="en-US" sz="3200" u="sng" dirty="0"/>
          </a:p>
          <a:p>
            <a:pPr marL="514350" indent="-514350">
              <a:buAutoNum type="arabicPeriod" startAt="2"/>
            </a:pPr>
            <a:endParaRPr lang="en-US" sz="3200" u="sng" dirty="0"/>
          </a:p>
          <a:p>
            <a:endParaRPr lang="en-US" sz="3200" dirty="0"/>
          </a:p>
          <a:p>
            <a:endParaRPr lang="en-US" sz="3200" u="sng" dirty="0"/>
          </a:p>
          <a:p>
            <a:endParaRPr lang="en-US" sz="3200" u="sng" dirty="0"/>
          </a:p>
        </p:txBody>
      </p:sp>
    </p:spTree>
    <p:extLst>
      <p:ext uri="{BB962C8B-B14F-4D97-AF65-F5344CB8AC3E}">
        <p14:creationId xmlns:p14="http://schemas.microsoft.com/office/powerpoint/2010/main" val="3067626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277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3165550" y="3244334"/>
            <a:ext cx="5860900" cy="1200329"/>
          </a:xfrm>
          <a:prstGeom prst="rect">
            <a:avLst/>
          </a:prstGeom>
        </p:spPr>
        <p:txBody>
          <a:bodyPr wrap="none">
            <a:spAutoFit/>
          </a:bodyPr>
          <a:lstStyle/>
          <a:p>
            <a:pPr algn="ctr"/>
            <a:r>
              <a:rPr lang="en-US" sz="7200" dirty="0"/>
              <a:t> Let us pray! </a:t>
            </a:r>
          </a:p>
        </p:txBody>
      </p:sp>
    </p:spTree>
    <p:extLst>
      <p:ext uri="{BB962C8B-B14F-4D97-AF65-F5344CB8AC3E}">
        <p14:creationId xmlns:p14="http://schemas.microsoft.com/office/powerpoint/2010/main" val="390455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9341" y="-1"/>
            <a:ext cx="8883768" cy="6791325"/>
          </a:xfrm>
          <a:prstGeom prst="rect">
            <a:avLst/>
          </a:prstGeom>
        </p:spPr>
      </p:pic>
    </p:spTree>
    <p:extLst>
      <p:ext uri="{BB962C8B-B14F-4D97-AF65-F5344CB8AC3E}">
        <p14:creationId xmlns:p14="http://schemas.microsoft.com/office/powerpoint/2010/main" val="194095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846707" y="1153210"/>
            <a:ext cx="8248650" cy="3477875"/>
          </a:xfrm>
          <a:prstGeom prst="rect">
            <a:avLst/>
          </a:prstGeom>
        </p:spPr>
        <p:txBody>
          <a:bodyPr wrap="square">
            <a:spAutoFit/>
          </a:bodyPr>
          <a:lstStyle/>
          <a:p>
            <a:pPr algn="ctr"/>
            <a:r>
              <a:rPr lang="en-US" sz="4400" dirty="0"/>
              <a:t>“Prayer is to the Christian what breath is to life, yet no duty of the Christian is so neglected.” </a:t>
            </a:r>
          </a:p>
          <a:p>
            <a:pPr algn="ctr"/>
            <a:r>
              <a:rPr lang="en-US" sz="4400" dirty="0"/>
              <a:t>-R.C. Sproul-</a:t>
            </a:r>
          </a:p>
        </p:txBody>
      </p:sp>
    </p:spTree>
    <p:extLst>
      <p:ext uri="{BB962C8B-B14F-4D97-AF65-F5344CB8AC3E}">
        <p14:creationId xmlns:p14="http://schemas.microsoft.com/office/powerpoint/2010/main" val="285061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047750" y="250389"/>
            <a:ext cx="10934700" cy="5509200"/>
          </a:xfrm>
          <a:prstGeom prst="rect">
            <a:avLst/>
          </a:prstGeom>
        </p:spPr>
        <p:txBody>
          <a:bodyPr wrap="square">
            <a:spAutoFit/>
          </a:bodyPr>
          <a:lstStyle/>
          <a:p>
            <a:r>
              <a:rPr lang="en-US" sz="4400" u="sng" dirty="0"/>
              <a:t>Why is Prayer so Important?</a:t>
            </a:r>
          </a:p>
          <a:p>
            <a:endParaRPr lang="en-US" sz="4400" dirty="0"/>
          </a:p>
          <a:p>
            <a:r>
              <a:rPr lang="en-US" sz="4400" dirty="0"/>
              <a:t>Besides the fact that we are commanded to pray (Colossians 4:2), we’ll find that prayer is a sort of </a:t>
            </a:r>
            <a:r>
              <a:rPr lang="en-US" sz="4400" u="sng" dirty="0"/>
              <a:t>umbilical cord connecting us to God.  </a:t>
            </a:r>
            <a:r>
              <a:rPr lang="en-US" sz="4400" dirty="0"/>
              <a:t>It is in our abiding in Christ that we are nourished and in constant union with Him.</a:t>
            </a:r>
          </a:p>
        </p:txBody>
      </p:sp>
    </p:spTree>
    <p:extLst>
      <p:ext uri="{BB962C8B-B14F-4D97-AF65-F5344CB8AC3E}">
        <p14:creationId xmlns:p14="http://schemas.microsoft.com/office/powerpoint/2010/main" val="211744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066800" y="1130427"/>
            <a:ext cx="9953625" cy="3477875"/>
          </a:xfrm>
          <a:prstGeom prst="rect">
            <a:avLst/>
          </a:prstGeom>
        </p:spPr>
        <p:txBody>
          <a:bodyPr wrap="square">
            <a:spAutoFit/>
          </a:bodyPr>
          <a:lstStyle/>
          <a:p>
            <a:pPr algn="ctr"/>
            <a:r>
              <a:rPr lang="en-US" sz="4400" dirty="0"/>
              <a:t>If you want that splendid power in prayer, you must remain in loving, abiding union with the Lord Jesus Christ. </a:t>
            </a:r>
          </a:p>
          <a:p>
            <a:pPr algn="ctr"/>
            <a:r>
              <a:rPr lang="en-US" sz="4400" dirty="0"/>
              <a:t>- C.H. Spurgeon</a:t>
            </a:r>
          </a:p>
        </p:txBody>
      </p:sp>
    </p:spTree>
    <p:extLst>
      <p:ext uri="{BB962C8B-B14F-4D97-AF65-F5344CB8AC3E}">
        <p14:creationId xmlns:p14="http://schemas.microsoft.com/office/powerpoint/2010/main" val="412427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514350" y="189637"/>
            <a:ext cx="11163299" cy="6432530"/>
          </a:xfrm>
          <a:prstGeom prst="rect">
            <a:avLst/>
          </a:prstGeom>
        </p:spPr>
        <p:txBody>
          <a:bodyPr wrap="square">
            <a:spAutoFit/>
          </a:bodyPr>
          <a:lstStyle/>
          <a:p>
            <a:pPr marL="742950" indent="-742950">
              <a:buAutoNum type="arabicPeriod"/>
            </a:pPr>
            <a:r>
              <a:rPr lang="en-US" sz="4400" u="sng" dirty="0"/>
              <a:t>PRAYER IS HOW WE COMMUNICATE WITH GOD</a:t>
            </a:r>
          </a:p>
          <a:p>
            <a:endParaRPr lang="en-US" sz="4400" u="sng" dirty="0"/>
          </a:p>
          <a:p>
            <a:r>
              <a:rPr lang="en-US" sz="4000" dirty="0"/>
              <a:t>Jeremiah 29:12 says, “Then you will call on me and come and pray to me, and I will listen to you”.  </a:t>
            </a:r>
          </a:p>
          <a:p>
            <a:endParaRPr lang="en-US" sz="4000" dirty="0"/>
          </a:p>
          <a:p>
            <a:r>
              <a:rPr lang="en-US" sz="4000" dirty="0"/>
              <a:t>God is attentive to his children and wants us to come and talk to him about everything that’s on our mind. </a:t>
            </a:r>
          </a:p>
        </p:txBody>
      </p:sp>
    </p:spTree>
    <p:extLst>
      <p:ext uri="{BB962C8B-B14F-4D97-AF65-F5344CB8AC3E}">
        <p14:creationId xmlns:p14="http://schemas.microsoft.com/office/powerpoint/2010/main" val="53238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1152525" y="1298013"/>
            <a:ext cx="10051542" cy="2800767"/>
          </a:xfrm>
          <a:prstGeom prst="rect">
            <a:avLst/>
          </a:prstGeom>
        </p:spPr>
        <p:txBody>
          <a:bodyPr wrap="square">
            <a:spAutoFit/>
          </a:bodyPr>
          <a:lstStyle/>
          <a:p>
            <a:pPr algn="ctr"/>
            <a:r>
              <a:rPr lang="en-US" sz="4400" dirty="0"/>
              <a:t>“True prayer should pour out the whole soul and every inward feeling before him.” </a:t>
            </a:r>
          </a:p>
          <a:p>
            <a:pPr algn="ctr"/>
            <a:r>
              <a:rPr lang="en-US" sz="4400" dirty="0"/>
              <a:t>-John Calvin-</a:t>
            </a:r>
          </a:p>
        </p:txBody>
      </p:sp>
    </p:spTree>
    <p:extLst>
      <p:ext uri="{BB962C8B-B14F-4D97-AF65-F5344CB8AC3E}">
        <p14:creationId xmlns:p14="http://schemas.microsoft.com/office/powerpoint/2010/main" val="100853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endParaRPr lang="en-US" dirty="0"/>
          </a:p>
        </p:txBody>
      </p:sp>
      <p:sp>
        <p:nvSpPr>
          <p:cNvPr id="3" name="Rectangle 2"/>
          <p:cNvSpPr/>
          <p:nvPr/>
        </p:nvSpPr>
        <p:spPr>
          <a:xfrm>
            <a:off x="685800" y="94387"/>
            <a:ext cx="10953750" cy="6432530"/>
          </a:xfrm>
          <a:prstGeom prst="rect">
            <a:avLst/>
          </a:prstGeom>
        </p:spPr>
        <p:txBody>
          <a:bodyPr wrap="square">
            <a:spAutoFit/>
          </a:bodyPr>
          <a:lstStyle/>
          <a:p>
            <a:pPr marL="742950" indent="-742950">
              <a:buAutoNum type="arabicPeriod" startAt="2"/>
            </a:pPr>
            <a:r>
              <a:rPr lang="en-US" sz="4400" u="sng" dirty="0"/>
              <a:t>PRAYER IS WHERE WE GET OUR STRENGTH</a:t>
            </a:r>
          </a:p>
          <a:p>
            <a:pPr marL="742950" indent="-742950">
              <a:buAutoNum type="arabicPeriod" startAt="2"/>
            </a:pPr>
            <a:endParaRPr lang="en-US" sz="4400" dirty="0"/>
          </a:p>
          <a:p>
            <a:r>
              <a:rPr lang="en-US" sz="4000" dirty="0"/>
              <a:t>David cried out to God in Psalm 22:19: “But you, Lord, do not be far from me.  You are my strength; come quickly to help me”. </a:t>
            </a:r>
          </a:p>
          <a:p>
            <a:endParaRPr lang="en-US" sz="4000" dirty="0"/>
          </a:p>
          <a:p>
            <a:r>
              <a:rPr lang="en-US" sz="4000" dirty="0"/>
              <a:t>After being in God’s presence for a time we often come away feeling energized, confident and ready to face the day. </a:t>
            </a:r>
          </a:p>
        </p:txBody>
      </p:sp>
    </p:spTree>
    <p:extLst>
      <p:ext uri="{BB962C8B-B14F-4D97-AF65-F5344CB8AC3E}">
        <p14:creationId xmlns:p14="http://schemas.microsoft.com/office/powerpoint/2010/main" val="416936520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View</Template>
  <TotalTime>127</TotalTime>
  <Words>1038</Words>
  <Application>Microsoft Office PowerPoint</Application>
  <PresentationFormat>Widescreen</PresentationFormat>
  <Paragraphs>115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View</vt:lpstr>
      <vt:lpstr>THE IMPORTANCE OF PRAYER  </vt:lpstr>
      <vt:lpstr> </vt:lpstr>
      <vt:lpstr>PowerPoint Presentation</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PRAYER  </dc:title>
  <dc:creator>timkine@yahoo.com</dc:creator>
  <cp:lastModifiedBy>Microsoft Office User</cp:lastModifiedBy>
  <cp:revision>16</cp:revision>
  <dcterms:created xsi:type="dcterms:W3CDTF">2024-12-07T02:24:53Z</dcterms:created>
  <dcterms:modified xsi:type="dcterms:W3CDTF">2024-12-07T20:20:52Z</dcterms:modified>
</cp:coreProperties>
</file>